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Default Extension="png" ContentType="image/png"/>
  <Default Extension="bin" ContentType="application/vnd.openxmlformats-officedocument.oleObject"/>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0" r:id="rId2"/>
    <p:sldMasterId id="2147483696" r:id="rId3"/>
  </p:sldMasterIdLst>
  <p:notesMasterIdLst>
    <p:notesMasterId r:id="rId21"/>
  </p:notesMasterIdLst>
  <p:sldIdLst>
    <p:sldId id="377" r:id="rId4"/>
    <p:sldId id="286" r:id="rId5"/>
    <p:sldId id="258" r:id="rId6"/>
    <p:sldId id="261" r:id="rId7"/>
    <p:sldId id="264" r:id="rId8"/>
    <p:sldId id="265" r:id="rId9"/>
    <p:sldId id="412" r:id="rId10"/>
    <p:sldId id="411" r:id="rId11"/>
    <p:sldId id="271" r:id="rId12"/>
    <p:sldId id="365" r:id="rId13"/>
    <p:sldId id="415" r:id="rId14"/>
    <p:sldId id="413" r:id="rId15"/>
    <p:sldId id="417" r:id="rId16"/>
    <p:sldId id="418" r:id="rId17"/>
    <p:sldId id="419" r:id="rId18"/>
    <p:sldId id="420" r:id="rId19"/>
    <p:sldId id="421" r:id="rId20"/>
  </p:sldIdLst>
  <p:sldSz cx="9144000" cy="6858000" type="screen4x3"/>
  <p:notesSz cx="10234613" cy="70993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kapak" id="{ECC1A5B8-B4B2-4846-985A-48BE6D5E2F23}">
          <p14:sldIdLst>
            <p14:sldId id="377"/>
            <p14:sldId id="286"/>
          </p14:sldIdLst>
        </p14:section>
        <p14:section name="Sunum İçerik - index" id="{7FB57D28-8BAC-4008-8A2C-6D8597C52D65}">
          <p14:sldIdLst>
            <p14:sldId id="258"/>
            <p14:sldId id="261"/>
            <p14:sldId id="264"/>
            <p14:sldId id="265"/>
            <p14:sldId id="412"/>
            <p14:sldId id="411"/>
            <p14:sldId id="271"/>
            <p14:sldId id="365"/>
            <p14:sldId id="415"/>
            <p14:sldId id="413"/>
            <p14:sldId id="414"/>
            <p14:sldId id="417"/>
            <p14:sldId id="418"/>
            <p14:sldId id="419"/>
            <p14:sldId id="420"/>
            <p14:sldId id="421"/>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40" autoAdjust="0"/>
    <p:restoredTop sz="98934" autoAdjust="0"/>
  </p:normalViewPr>
  <p:slideViewPr>
    <p:cSldViewPr>
      <p:cViewPr varScale="1">
        <p:scale>
          <a:sx n="91" d="100"/>
          <a:sy n="91" d="100"/>
        </p:scale>
        <p:origin x="-1626"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1" y="0"/>
            <a:ext cx="4435304" cy="35458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797022" y="0"/>
            <a:ext cx="4435304" cy="354580"/>
          </a:xfrm>
          <a:prstGeom prst="rect">
            <a:avLst/>
          </a:prstGeom>
        </p:spPr>
        <p:txBody>
          <a:bodyPr vert="horz" lIns="91440" tIns="45720" rIns="91440" bIns="45720" rtlCol="0"/>
          <a:lstStyle>
            <a:lvl1pPr algn="r">
              <a:defRPr sz="1200"/>
            </a:lvl1pPr>
          </a:lstStyle>
          <a:p>
            <a:fld id="{6B7A6347-1860-48BE-A72E-C4887E2CB1FC}" type="datetimeFigureOut">
              <a:rPr lang="tr-TR" smtClean="0"/>
              <a:pPr/>
              <a:t>14.04.2022</a:t>
            </a:fld>
            <a:endParaRPr lang="tr-TR"/>
          </a:p>
        </p:txBody>
      </p:sp>
      <p:sp>
        <p:nvSpPr>
          <p:cNvPr id="4" name="Slayt Görüntüsü Yer Tutucusu 3"/>
          <p:cNvSpPr>
            <a:spLocks noGrp="1" noRot="1" noChangeAspect="1"/>
          </p:cNvSpPr>
          <p:nvPr>
            <p:ph type="sldImg" idx="2"/>
          </p:nvPr>
        </p:nvSpPr>
        <p:spPr>
          <a:xfrm>
            <a:off x="3344863" y="533400"/>
            <a:ext cx="3544887" cy="266065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1023005" y="3371809"/>
            <a:ext cx="8188606" cy="319452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1" y="6743619"/>
            <a:ext cx="4435304" cy="35458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797022" y="6743619"/>
            <a:ext cx="4435304" cy="354580"/>
          </a:xfrm>
          <a:prstGeom prst="rect">
            <a:avLst/>
          </a:prstGeom>
        </p:spPr>
        <p:txBody>
          <a:bodyPr vert="horz" lIns="91440" tIns="45720" rIns="91440" bIns="45720" rtlCol="0" anchor="b"/>
          <a:lstStyle>
            <a:lvl1pPr algn="r">
              <a:defRPr sz="1200"/>
            </a:lvl1pPr>
          </a:lstStyle>
          <a:p>
            <a:fld id="{CFEA5EBE-C6B0-48D9-B727-74167205C840}" type="slidenum">
              <a:rPr lang="tr-TR" smtClean="0"/>
              <a:pPr/>
              <a:t>‹#›</a:t>
            </a:fld>
            <a:endParaRPr lang="tr-TR"/>
          </a:p>
        </p:txBody>
      </p:sp>
    </p:spTree>
    <p:extLst>
      <p:ext uri="{BB962C8B-B14F-4D97-AF65-F5344CB8AC3E}">
        <p14:creationId xmlns="" xmlns:p14="http://schemas.microsoft.com/office/powerpoint/2010/main" val="30089680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CFEA5EBE-C6B0-48D9-B727-74167205C840}" type="slidenum">
              <a:rPr lang="tr-TR" smtClean="0"/>
              <a:pPr/>
              <a:t>3</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CFEA5EBE-C6B0-48D9-B727-74167205C840}"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7"/>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C9B103-2655-47CF-A560-EA494C24F404}" type="datetime1">
              <a:rPr lang="tr-TR" smtClean="0"/>
              <a:pPr/>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2635532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B5A7133-45D6-4301-8FE7-6F6810A9076F}" type="datetime1">
              <a:rPr lang="tr-TR" smtClean="0"/>
              <a:pPr/>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2627985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40"/>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40"/>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01AA400-C2AB-4B32-9570-FBA7B7875C76}" type="datetime1">
              <a:rPr lang="tr-TR" smtClean="0"/>
              <a:pPr/>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3407610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A0FD9BB-D460-431B-AC22-08A88D6EF597}" type="datetime1">
              <a:rPr lang="tr-TR" smtClean="0"/>
              <a:pPr/>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2857490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F723DFB4-385D-4C7B-89F2-118E25FCA55C}" type="datetimeFigureOut">
              <a:rPr lang="tr-TR" smtClean="0"/>
              <a:pPr/>
              <a:t>14.04.2022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6E3FFA2-B1BD-467F-AC02-54655123ED9A}"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8213" name="Picture 21" descr="stuff"/>
          <p:cNvPicPr>
            <a:picLocks noChangeAspect="1" noChangeArrowheads="1"/>
          </p:cNvPicPr>
          <p:nvPr/>
        </p:nvPicPr>
        <p:blipFill>
          <a:blip r:embed="rId2" cstate="print"/>
          <a:srcRect/>
          <a:stretch>
            <a:fillRect/>
          </a:stretch>
        </p:blipFill>
        <p:spPr bwMode="auto">
          <a:xfrm>
            <a:off x="0" y="0"/>
            <a:ext cx="9144000" cy="5129213"/>
          </a:xfrm>
          <a:prstGeom prst="rect">
            <a:avLst/>
          </a:prstGeom>
          <a:noFill/>
        </p:spPr>
      </p:pic>
      <p:sp>
        <p:nvSpPr>
          <p:cNvPr id="8212" name="Rectangle 20"/>
          <p:cNvSpPr>
            <a:spLocks noChangeArrowheads="1"/>
          </p:cNvSpPr>
          <p:nvPr/>
        </p:nvSpPr>
        <p:spPr bwMode="auto">
          <a:xfrm>
            <a:off x="0" y="6613525"/>
            <a:ext cx="9144000" cy="244475"/>
          </a:xfrm>
          <a:prstGeom prst="rect">
            <a:avLst/>
          </a:prstGeom>
          <a:solidFill>
            <a:srgbClr val="003366"/>
          </a:solidFill>
          <a:ln w="9525" algn="ctr">
            <a:noFill/>
            <a:miter lim="800000"/>
            <a:headEnd/>
            <a:tailEnd/>
          </a:ln>
          <a:effectLst/>
        </p:spPr>
        <p:txBody>
          <a:bodyPr>
            <a:spAutoFit/>
          </a:bodyPr>
          <a:lstStyle/>
          <a:p>
            <a:r>
              <a:rPr lang="en-US"/>
              <a:t>www.company.com</a:t>
            </a:r>
            <a:endParaRPr lang="fr-FR"/>
          </a:p>
        </p:txBody>
      </p:sp>
      <p:sp>
        <p:nvSpPr>
          <p:cNvPr id="8198" name="Rectangle 6"/>
          <p:cNvSpPr>
            <a:spLocks noGrp="1" noChangeArrowheads="1"/>
          </p:cNvSpPr>
          <p:nvPr>
            <p:ph type="subTitle" idx="1"/>
          </p:nvPr>
        </p:nvSpPr>
        <p:spPr>
          <a:xfrm>
            <a:off x="3429000" y="5029200"/>
            <a:ext cx="5715000" cy="609600"/>
          </a:xfrm>
        </p:spPr>
        <p:txBody>
          <a:bodyPr/>
          <a:lstStyle>
            <a:lvl1pPr marL="0" indent="0" algn="ctr">
              <a:buFontTx/>
              <a:buNone/>
              <a:defRPr sz="2000">
                <a:solidFill>
                  <a:schemeClr val="bg1"/>
                </a:solidFill>
              </a:defRPr>
            </a:lvl1pPr>
          </a:lstStyle>
          <a:p>
            <a:r>
              <a:rPr lang="tr-TR" smtClean="0"/>
              <a:t>Asıl alt başlık stilini düzenlemek için tıklatın</a:t>
            </a:r>
            <a:endParaRPr lang="en-US"/>
          </a:p>
        </p:txBody>
      </p:sp>
      <p:sp>
        <p:nvSpPr>
          <p:cNvPr id="8197" name="Rectangle 5"/>
          <p:cNvSpPr>
            <a:spLocks noGrp="1" noChangeArrowheads="1"/>
          </p:cNvSpPr>
          <p:nvPr>
            <p:ph type="ctrTitle"/>
          </p:nvPr>
        </p:nvSpPr>
        <p:spPr>
          <a:xfrm>
            <a:off x="3429000" y="3581400"/>
            <a:ext cx="5715000" cy="1470025"/>
          </a:xfrm>
          <a:solidFill>
            <a:schemeClr val="bg1"/>
          </a:solidFill>
          <a:ln algn="ctr"/>
        </p:spPr>
        <p:txBody>
          <a:bodyPr lIns="91440" anchor="t"/>
          <a:lstStyle>
            <a:lvl1pPr algn="ctr">
              <a:spcBef>
                <a:spcPct val="20000"/>
              </a:spcBef>
              <a:defRPr sz="4000" b="1">
                <a:solidFill>
                  <a:srgbClr val="FCAB1A"/>
                </a:solidFill>
                <a:latin typeface="Verdana" pitchFamily="34" charset="0"/>
              </a:defRPr>
            </a:lvl1pPr>
          </a:lstStyle>
          <a:p>
            <a:r>
              <a:rPr lang="tr-TR" smtClean="0"/>
              <a:t>Asıl başlık stili için tıklatın</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8288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864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29BABB8-D2F0-440C-84D4-45F1CF5230A4}" type="datetime1">
              <a:rPr lang="tr-TR" smtClean="0"/>
              <a:pPr/>
              <a:t>14.04.2022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245102407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315200" y="1400175"/>
            <a:ext cx="1828800" cy="47720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828800" y="1400175"/>
            <a:ext cx="5334000" cy="47720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chart" preserve="1">
  <p:cSld name="Başlık ve Grafik">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1400175"/>
            <a:ext cx="7315200" cy="581025"/>
          </a:xfrm>
        </p:spPr>
        <p:txBody>
          <a:bodyPr/>
          <a:lstStyle/>
          <a:p>
            <a:r>
              <a:rPr lang="tr-TR" smtClean="0"/>
              <a:t>Asıl başlık stili için tıklatın</a:t>
            </a:r>
            <a:endParaRPr lang="tr-TR"/>
          </a:p>
        </p:txBody>
      </p:sp>
      <p:sp>
        <p:nvSpPr>
          <p:cNvPr id="3" name="2 Grafik Yer Tutucusu"/>
          <p:cNvSpPr>
            <a:spLocks noGrp="1"/>
          </p:cNvSpPr>
          <p:nvPr>
            <p:ph type="chart" idx="1"/>
          </p:nvPr>
        </p:nvSpPr>
        <p:spPr>
          <a:xfrm>
            <a:off x="1828800" y="2133600"/>
            <a:ext cx="7162800" cy="4038600"/>
          </a:xfrm>
        </p:spPr>
        <p:txBody>
          <a:bodyPr/>
          <a:lstStyle/>
          <a:p>
            <a:r>
              <a:rPr lang="tr-TR" smtClean="0"/>
              <a:t>Grafik eklemek için simgeyi tıklatın</a:t>
            </a:r>
            <a:endParaRPr lang="tr-T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1400175"/>
            <a:ext cx="7315200" cy="5810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1828800" y="2133600"/>
            <a:ext cx="3505200" cy="4038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486400" y="2133600"/>
            <a:ext cx="3505200" cy="40386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954C507-5397-435E-8B9C-296E2656C87B}" type="datetime1">
              <a:rPr lang="tr-TR" smtClean="0"/>
              <a:pPr/>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1224193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AD2F76E-E20A-4709-B3A0-9321770E2A9A}" type="datetime1">
              <a:rPr lang="tr-TR" smtClean="0"/>
              <a:pPr/>
              <a:t>14.04.2022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3305610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DF7571-8F18-40D8-8AF3-CCCE6725ACA8}" type="datetime1">
              <a:rPr lang="tr-TR" smtClean="0"/>
              <a:pPr/>
              <a:t>14.04.2022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37025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756F05E-8F42-460F-BB4B-F2521893474E}" type="datetime1">
              <a:rPr lang="tr-TR" smtClean="0"/>
              <a:pPr/>
              <a:t>14.04.2022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739389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2"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74D08D4-8CAB-4B77-B94F-C66A55855446}" type="datetime1">
              <a:rPr lang="tr-TR" smtClean="0"/>
              <a:pPr/>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2781503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1"/>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07963B7-B0CD-4D86-A0CC-60B9D479BCA8}" type="datetime1">
              <a:rPr lang="tr-TR" smtClean="0"/>
              <a:pPr/>
              <a:t>14.04.2022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140766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1.jpe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89E348-5DB4-423F-8AE8-FC9EF5945A59}" type="datetime1">
              <a:rPr lang="tr-TR" smtClean="0"/>
              <a:pPr/>
              <a:t>14.04.2022</a:t>
            </a:fld>
            <a:endParaRPr lang="tr-TR"/>
          </a:p>
        </p:txBody>
      </p:sp>
      <p:sp>
        <p:nvSpPr>
          <p:cNvPr id="5" name="Altbilgi Yer Tutucusu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8F4175-962E-41E7-A50F-4ADF61DA32C9}" type="slidenum">
              <a:rPr lang="tr-TR" smtClean="0"/>
              <a:pPr/>
              <a:t>‹#›</a:t>
            </a:fld>
            <a:endParaRPr lang="tr-TR"/>
          </a:p>
        </p:txBody>
      </p:sp>
    </p:spTree>
    <p:extLst>
      <p:ext uri="{BB962C8B-B14F-4D97-AF65-F5344CB8AC3E}">
        <p14:creationId xmlns="" xmlns:p14="http://schemas.microsoft.com/office/powerpoint/2010/main" val="1585477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3DFB4-385D-4C7B-89F2-118E25FCA55C}" type="datetimeFigureOut">
              <a:rPr lang="tr-TR" smtClean="0"/>
              <a:pPr/>
              <a:t>14.04.2022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3FFA2-B1BD-467F-AC02-54655123ED9A}"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4" name="Picture 20" descr="stuff"/>
          <p:cNvPicPr>
            <a:picLocks noChangeAspect="1" noChangeArrowheads="1"/>
          </p:cNvPicPr>
          <p:nvPr/>
        </p:nvPicPr>
        <p:blipFill>
          <a:blip r:embed="rId15" cstate="print"/>
          <a:srcRect/>
          <a:stretch>
            <a:fillRect/>
          </a:stretch>
        </p:blipFill>
        <p:spPr bwMode="auto">
          <a:xfrm>
            <a:off x="0" y="0"/>
            <a:ext cx="9144000" cy="5129213"/>
          </a:xfrm>
          <a:prstGeom prst="rect">
            <a:avLst/>
          </a:prstGeom>
          <a:noFill/>
        </p:spPr>
      </p:pic>
      <p:sp>
        <p:nvSpPr>
          <p:cNvPr id="1057" name="Rectangle 33"/>
          <p:cNvSpPr>
            <a:spLocks noChangeArrowheads="1"/>
          </p:cNvSpPr>
          <p:nvPr/>
        </p:nvSpPr>
        <p:spPr bwMode="auto">
          <a:xfrm>
            <a:off x="1295400" y="1752600"/>
            <a:ext cx="7848600" cy="3505200"/>
          </a:xfrm>
          <a:prstGeom prst="rect">
            <a:avLst/>
          </a:prstGeom>
          <a:solidFill>
            <a:schemeClr val="bg1"/>
          </a:solidFill>
          <a:ln w="9525" algn="ctr">
            <a:solidFill>
              <a:schemeClr val="bg1"/>
            </a:solidFill>
            <a:miter lim="800000"/>
            <a:headEnd/>
            <a:tailEnd/>
          </a:ln>
          <a:effectLst/>
        </p:spPr>
        <p:txBody>
          <a:bodyPr wrap="none" anchor="ctr"/>
          <a:lstStyle/>
          <a:p>
            <a:endParaRPr lang="tr-TR"/>
          </a:p>
        </p:txBody>
      </p:sp>
      <p:sp>
        <p:nvSpPr>
          <p:cNvPr id="1026" name="Rectangle 2"/>
          <p:cNvSpPr>
            <a:spLocks noGrp="1" noChangeArrowheads="1"/>
          </p:cNvSpPr>
          <p:nvPr>
            <p:ph type="title"/>
          </p:nvPr>
        </p:nvSpPr>
        <p:spPr bwMode="auto">
          <a:xfrm>
            <a:off x="1828800" y="1400175"/>
            <a:ext cx="7315200" cy="581025"/>
          </a:xfrm>
          <a:prstGeom prst="rect">
            <a:avLst/>
          </a:prstGeom>
          <a:solidFill>
            <a:srgbClr val="003366"/>
          </a:solidFill>
          <a:ln w="9525">
            <a:noFill/>
            <a:miter lim="800000"/>
            <a:headEnd/>
            <a:tailEnd/>
          </a:ln>
          <a:effectLst/>
        </p:spPr>
        <p:txBody>
          <a:bodyPr vert="horz" wrap="square" lIns="198000" tIns="45720" rIns="91440" bIns="45720" numCol="1" anchor="ctr" anchorCtr="0" compatLnSpc="1">
            <a:prstTxWarp prst="textNoShape">
              <a:avLst/>
            </a:prstTxWarp>
          </a:bodyPr>
          <a:lstStyle/>
          <a:p>
            <a:pPr lvl="0"/>
            <a:r>
              <a:rPr lang="tr-TR" smtClean="0"/>
              <a:t>Asıl başlık stili için tıklatın</a:t>
            </a:r>
            <a:endParaRPr lang="fr-FR" smtClean="0"/>
          </a:p>
        </p:txBody>
      </p:sp>
      <p:sp>
        <p:nvSpPr>
          <p:cNvPr id="1027" name="Rectangle 3"/>
          <p:cNvSpPr>
            <a:spLocks noGrp="1" noChangeArrowheads="1"/>
          </p:cNvSpPr>
          <p:nvPr>
            <p:ph type="body" idx="1"/>
          </p:nvPr>
        </p:nvSpPr>
        <p:spPr bwMode="auto">
          <a:xfrm>
            <a:off x="1828800" y="2133600"/>
            <a:ext cx="71628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fr-FR" smtClean="0"/>
          </a:p>
        </p:txBody>
      </p:sp>
      <p:sp>
        <p:nvSpPr>
          <p:cNvPr id="1043" name="Rectangle 19"/>
          <p:cNvSpPr>
            <a:spLocks noChangeArrowheads="1"/>
          </p:cNvSpPr>
          <p:nvPr/>
        </p:nvSpPr>
        <p:spPr bwMode="auto">
          <a:xfrm>
            <a:off x="0" y="6613525"/>
            <a:ext cx="9144000" cy="244475"/>
          </a:xfrm>
          <a:prstGeom prst="rect">
            <a:avLst/>
          </a:prstGeom>
          <a:solidFill>
            <a:srgbClr val="003366"/>
          </a:solidFill>
          <a:ln w="9525">
            <a:noFill/>
            <a:miter lim="800000"/>
            <a:headEnd/>
            <a:tailEnd/>
          </a:ln>
          <a:effectLst/>
        </p:spPr>
        <p:txBody>
          <a:bodyPr>
            <a:spAutoFit/>
          </a:bodyPr>
          <a:lstStyle/>
          <a:p>
            <a:r>
              <a:rPr lang="en-US"/>
              <a:t>www.company.com</a:t>
            </a:r>
            <a:endParaRPr lang="fr-FR"/>
          </a:p>
        </p:txBody>
      </p:sp>
      <p:sp>
        <p:nvSpPr>
          <p:cNvPr id="1047" name="Oval 23"/>
          <p:cNvSpPr>
            <a:spLocks noChangeArrowheads="1"/>
          </p:cNvSpPr>
          <p:nvPr/>
        </p:nvSpPr>
        <p:spPr bwMode="auto">
          <a:xfrm>
            <a:off x="1433513" y="6159500"/>
            <a:ext cx="65087" cy="65088"/>
          </a:xfrm>
          <a:prstGeom prst="ellipse">
            <a:avLst/>
          </a:prstGeom>
          <a:solidFill>
            <a:srgbClr val="BDD2F2"/>
          </a:solidFill>
          <a:ln w="9525" algn="ctr">
            <a:noFill/>
            <a:round/>
            <a:headEnd/>
            <a:tailEnd/>
          </a:ln>
          <a:effectLst/>
        </p:spPr>
        <p:txBody>
          <a:bodyPr wrap="none" anchor="ctr"/>
          <a:lstStyle/>
          <a:p>
            <a:endParaRPr lang="tr-TR"/>
          </a:p>
        </p:txBody>
      </p:sp>
      <p:sp>
        <p:nvSpPr>
          <p:cNvPr id="1048" name="Oval 24"/>
          <p:cNvSpPr>
            <a:spLocks noChangeArrowheads="1"/>
          </p:cNvSpPr>
          <p:nvPr/>
        </p:nvSpPr>
        <p:spPr bwMode="auto">
          <a:xfrm>
            <a:off x="2193925" y="6159500"/>
            <a:ext cx="65088" cy="65088"/>
          </a:xfrm>
          <a:prstGeom prst="ellipse">
            <a:avLst/>
          </a:prstGeom>
          <a:solidFill>
            <a:srgbClr val="BDD2F2"/>
          </a:solidFill>
          <a:ln w="9525" algn="ctr">
            <a:noFill/>
            <a:round/>
            <a:headEnd/>
            <a:tailEnd/>
          </a:ln>
          <a:effectLst/>
        </p:spPr>
        <p:txBody>
          <a:bodyPr wrap="none" anchor="ctr"/>
          <a:lstStyle/>
          <a:p>
            <a:endParaRPr lang="tr-TR"/>
          </a:p>
        </p:txBody>
      </p:sp>
      <p:sp>
        <p:nvSpPr>
          <p:cNvPr id="1049" name="Oval 25"/>
          <p:cNvSpPr>
            <a:spLocks noChangeArrowheads="1"/>
          </p:cNvSpPr>
          <p:nvPr/>
        </p:nvSpPr>
        <p:spPr bwMode="auto">
          <a:xfrm>
            <a:off x="2954338" y="6159500"/>
            <a:ext cx="65087" cy="65088"/>
          </a:xfrm>
          <a:prstGeom prst="ellipse">
            <a:avLst/>
          </a:prstGeom>
          <a:solidFill>
            <a:srgbClr val="BDD2F2"/>
          </a:solidFill>
          <a:ln w="9525" algn="ctr">
            <a:noFill/>
            <a:round/>
            <a:headEnd/>
            <a:tailEnd/>
          </a:ln>
          <a:effectLst/>
        </p:spPr>
        <p:txBody>
          <a:bodyPr wrap="none" anchor="ctr"/>
          <a:lstStyle/>
          <a:p>
            <a:endParaRPr lang="tr-TR"/>
          </a:p>
        </p:txBody>
      </p:sp>
      <p:sp>
        <p:nvSpPr>
          <p:cNvPr id="1050" name="Oval 26"/>
          <p:cNvSpPr>
            <a:spLocks noChangeArrowheads="1"/>
          </p:cNvSpPr>
          <p:nvPr/>
        </p:nvSpPr>
        <p:spPr bwMode="auto">
          <a:xfrm>
            <a:off x="3714750" y="6159500"/>
            <a:ext cx="65088" cy="65088"/>
          </a:xfrm>
          <a:prstGeom prst="ellipse">
            <a:avLst/>
          </a:prstGeom>
          <a:solidFill>
            <a:srgbClr val="BDD2F2"/>
          </a:solidFill>
          <a:ln w="9525" algn="ctr">
            <a:noFill/>
            <a:round/>
            <a:headEnd/>
            <a:tailEnd/>
          </a:ln>
          <a:effectLst/>
        </p:spPr>
        <p:txBody>
          <a:bodyPr wrap="none" anchor="ctr"/>
          <a:lstStyle/>
          <a:p>
            <a:endParaRPr lang="tr-TR"/>
          </a:p>
        </p:txBody>
      </p:sp>
      <p:sp>
        <p:nvSpPr>
          <p:cNvPr id="1051" name="Oval 27"/>
          <p:cNvSpPr>
            <a:spLocks noChangeArrowheads="1"/>
          </p:cNvSpPr>
          <p:nvPr/>
        </p:nvSpPr>
        <p:spPr bwMode="auto">
          <a:xfrm>
            <a:off x="4475163" y="6159500"/>
            <a:ext cx="65087" cy="65088"/>
          </a:xfrm>
          <a:prstGeom prst="ellipse">
            <a:avLst/>
          </a:prstGeom>
          <a:solidFill>
            <a:srgbClr val="BDD2F2"/>
          </a:solidFill>
          <a:ln w="9525" algn="ctr">
            <a:noFill/>
            <a:round/>
            <a:headEnd/>
            <a:tailEnd/>
          </a:ln>
          <a:effectLst/>
        </p:spPr>
        <p:txBody>
          <a:bodyPr wrap="none" anchor="ctr"/>
          <a:lstStyle/>
          <a:p>
            <a:endParaRPr lang="tr-TR"/>
          </a:p>
        </p:txBody>
      </p:sp>
      <p:sp>
        <p:nvSpPr>
          <p:cNvPr id="1052" name="Oval 28"/>
          <p:cNvSpPr>
            <a:spLocks noChangeArrowheads="1"/>
          </p:cNvSpPr>
          <p:nvPr/>
        </p:nvSpPr>
        <p:spPr bwMode="auto">
          <a:xfrm>
            <a:off x="5237163" y="6159500"/>
            <a:ext cx="65087" cy="65088"/>
          </a:xfrm>
          <a:prstGeom prst="ellipse">
            <a:avLst/>
          </a:prstGeom>
          <a:solidFill>
            <a:srgbClr val="BDD2F2"/>
          </a:solidFill>
          <a:ln w="9525" algn="ctr">
            <a:noFill/>
            <a:round/>
            <a:headEnd/>
            <a:tailEnd/>
          </a:ln>
          <a:effectLst/>
        </p:spPr>
        <p:txBody>
          <a:bodyPr wrap="none" anchor="ctr"/>
          <a:lstStyle/>
          <a:p>
            <a:endParaRPr lang="tr-TR"/>
          </a:p>
        </p:txBody>
      </p:sp>
      <p:sp>
        <p:nvSpPr>
          <p:cNvPr id="1053" name="Oval 29"/>
          <p:cNvSpPr>
            <a:spLocks noChangeArrowheads="1"/>
          </p:cNvSpPr>
          <p:nvPr/>
        </p:nvSpPr>
        <p:spPr bwMode="auto">
          <a:xfrm>
            <a:off x="5997575" y="6159500"/>
            <a:ext cx="65088" cy="65088"/>
          </a:xfrm>
          <a:prstGeom prst="ellipse">
            <a:avLst/>
          </a:prstGeom>
          <a:solidFill>
            <a:srgbClr val="BDD2F2"/>
          </a:solidFill>
          <a:ln w="9525" algn="ctr">
            <a:noFill/>
            <a:round/>
            <a:headEnd/>
            <a:tailEnd/>
          </a:ln>
          <a:effectLst/>
        </p:spPr>
        <p:txBody>
          <a:bodyPr wrap="none" anchor="ctr"/>
          <a:lstStyle/>
          <a:p>
            <a:endParaRPr lang="tr-TR"/>
          </a:p>
        </p:txBody>
      </p:sp>
      <p:sp>
        <p:nvSpPr>
          <p:cNvPr id="1054" name="Oval 30"/>
          <p:cNvSpPr>
            <a:spLocks noChangeArrowheads="1"/>
          </p:cNvSpPr>
          <p:nvPr/>
        </p:nvSpPr>
        <p:spPr bwMode="auto">
          <a:xfrm>
            <a:off x="6757988" y="6159500"/>
            <a:ext cx="65087" cy="65088"/>
          </a:xfrm>
          <a:prstGeom prst="ellipse">
            <a:avLst/>
          </a:prstGeom>
          <a:solidFill>
            <a:srgbClr val="BDD2F2"/>
          </a:solidFill>
          <a:ln w="9525" algn="ctr">
            <a:noFill/>
            <a:round/>
            <a:headEnd/>
            <a:tailEnd/>
          </a:ln>
          <a:effectLst/>
        </p:spPr>
        <p:txBody>
          <a:bodyPr wrap="none" anchor="ctr"/>
          <a:lstStyle/>
          <a:p>
            <a:endParaRPr lang="tr-TR"/>
          </a:p>
        </p:txBody>
      </p:sp>
      <p:sp>
        <p:nvSpPr>
          <p:cNvPr id="1055" name="Oval 31"/>
          <p:cNvSpPr>
            <a:spLocks noChangeArrowheads="1"/>
          </p:cNvSpPr>
          <p:nvPr/>
        </p:nvSpPr>
        <p:spPr bwMode="auto">
          <a:xfrm>
            <a:off x="7518400" y="6159500"/>
            <a:ext cx="65088" cy="65088"/>
          </a:xfrm>
          <a:prstGeom prst="ellipse">
            <a:avLst/>
          </a:prstGeom>
          <a:solidFill>
            <a:srgbClr val="BDD2F2"/>
          </a:solidFill>
          <a:ln w="9525" algn="ctr">
            <a:noFill/>
            <a:round/>
            <a:headEnd/>
            <a:tailEnd/>
          </a:ln>
          <a:effectLst/>
        </p:spPr>
        <p:txBody>
          <a:bodyPr wrap="none" anchor="ctr"/>
          <a:lstStyle/>
          <a:p>
            <a:endParaRPr lang="tr-TR"/>
          </a:p>
        </p:txBody>
      </p:sp>
      <p:sp>
        <p:nvSpPr>
          <p:cNvPr id="1056" name="Oval 32"/>
          <p:cNvSpPr>
            <a:spLocks noChangeArrowheads="1"/>
          </p:cNvSpPr>
          <p:nvPr/>
        </p:nvSpPr>
        <p:spPr bwMode="auto">
          <a:xfrm>
            <a:off x="8280400" y="6159500"/>
            <a:ext cx="65088" cy="65088"/>
          </a:xfrm>
          <a:prstGeom prst="ellipse">
            <a:avLst/>
          </a:prstGeom>
          <a:solidFill>
            <a:srgbClr val="BDD2F2"/>
          </a:solidFill>
          <a:ln w="9525" algn="ctr">
            <a:noFill/>
            <a:round/>
            <a:headEnd/>
            <a:tailEnd/>
          </a:ln>
          <a:effectLst/>
        </p:spPr>
        <p:txBody>
          <a:bodyPr wrap="none" anchor="ctr"/>
          <a:lstStyle/>
          <a:p>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hf hdr="0" ftr="0" dt="0"/>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defRPr>
      </a:lvl2pPr>
      <a:lvl3pPr algn="l" rtl="0" eaLnBrk="1" fontAlgn="base" hangingPunct="1">
        <a:spcBef>
          <a:spcPct val="0"/>
        </a:spcBef>
        <a:spcAft>
          <a:spcPct val="0"/>
        </a:spcAft>
        <a:defRPr sz="3600">
          <a:solidFill>
            <a:schemeClr val="bg1"/>
          </a:solidFill>
          <a:latin typeface="Arial" charset="0"/>
        </a:defRPr>
      </a:lvl3pPr>
      <a:lvl4pPr algn="l" rtl="0" eaLnBrk="1" fontAlgn="base" hangingPunct="1">
        <a:spcBef>
          <a:spcPct val="0"/>
        </a:spcBef>
        <a:spcAft>
          <a:spcPct val="0"/>
        </a:spcAft>
        <a:defRPr sz="3600">
          <a:solidFill>
            <a:schemeClr val="bg1"/>
          </a:solidFill>
          <a:latin typeface="Arial" charset="0"/>
        </a:defRPr>
      </a:lvl4pPr>
      <a:lvl5pPr algn="l" rtl="0" eaLnBrk="1" fontAlgn="base" hangingPunct="1">
        <a:spcBef>
          <a:spcPct val="0"/>
        </a:spcBef>
        <a:spcAft>
          <a:spcPct val="0"/>
        </a:spcAft>
        <a:defRPr sz="3600">
          <a:solidFill>
            <a:schemeClr val="bg1"/>
          </a:solidFill>
          <a:latin typeface="Arial" charset="0"/>
        </a:defRPr>
      </a:lvl5pPr>
      <a:lvl6pPr marL="457200" algn="l" rtl="0" eaLnBrk="1" fontAlgn="base" hangingPunct="1">
        <a:spcBef>
          <a:spcPct val="0"/>
        </a:spcBef>
        <a:spcAft>
          <a:spcPct val="0"/>
        </a:spcAft>
        <a:defRPr sz="3600">
          <a:solidFill>
            <a:schemeClr val="bg1"/>
          </a:solidFill>
          <a:latin typeface="Arial" charset="0"/>
        </a:defRPr>
      </a:lvl6pPr>
      <a:lvl7pPr marL="914400" algn="l" rtl="0" eaLnBrk="1" fontAlgn="base" hangingPunct="1">
        <a:spcBef>
          <a:spcPct val="0"/>
        </a:spcBef>
        <a:spcAft>
          <a:spcPct val="0"/>
        </a:spcAft>
        <a:defRPr sz="3600">
          <a:solidFill>
            <a:schemeClr val="bg1"/>
          </a:solidFill>
          <a:latin typeface="Arial" charset="0"/>
        </a:defRPr>
      </a:lvl7pPr>
      <a:lvl8pPr marL="1371600" algn="l" rtl="0" eaLnBrk="1" fontAlgn="base" hangingPunct="1">
        <a:spcBef>
          <a:spcPct val="0"/>
        </a:spcBef>
        <a:spcAft>
          <a:spcPct val="0"/>
        </a:spcAft>
        <a:defRPr sz="3600">
          <a:solidFill>
            <a:schemeClr val="bg1"/>
          </a:solidFill>
          <a:latin typeface="Arial" charset="0"/>
        </a:defRPr>
      </a:lvl8pPr>
      <a:lvl9pPr marL="1828800" algn="l" rtl="0" eaLnBrk="1" fontAlgn="base" hangingPunct="1">
        <a:spcBef>
          <a:spcPct val="0"/>
        </a:spcBef>
        <a:spcAft>
          <a:spcPct val="0"/>
        </a:spcAft>
        <a:defRPr sz="3600">
          <a:solidFill>
            <a:schemeClr val="bg1"/>
          </a:solidFill>
          <a:latin typeface="Arial" charset="0"/>
        </a:defRPr>
      </a:lvl9pPr>
    </p:titleStyle>
    <p:bodyStyle>
      <a:lvl1pPr marL="342900" indent="-342900" algn="l" rtl="0" eaLnBrk="1" fontAlgn="base" hangingPunct="1">
        <a:spcBef>
          <a:spcPct val="20000"/>
        </a:spcBef>
        <a:spcAft>
          <a:spcPct val="0"/>
        </a:spcAft>
        <a:buClr>
          <a:srgbClr val="B4CCE2"/>
        </a:buClr>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B4CCE2"/>
        </a:buClr>
        <a:buChar char="–"/>
        <a:defRPr sz="2000">
          <a:solidFill>
            <a:schemeClr val="tx1"/>
          </a:solidFill>
          <a:latin typeface="+mn-lt"/>
        </a:defRPr>
      </a:lvl2pPr>
      <a:lvl3pPr marL="1143000" indent="-228600" algn="l" rtl="0" eaLnBrk="1" fontAlgn="base" hangingPunct="1">
        <a:spcBef>
          <a:spcPct val="20000"/>
        </a:spcBef>
        <a:spcAft>
          <a:spcPct val="0"/>
        </a:spcAft>
        <a:buClr>
          <a:srgbClr val="B4CCE2"/>
        </a:buClr>
        <a:buChar char="•"/>
        <a:defRPr>
          <a:solidFill>
            <a:schemeClr val="tx1"/>
          </a:solidFill>
          <a:latin typeface="+mn-lt"/>
        </a:defRPr>
      </a:lvl3pPr>
      <a:lvl4pPr marL="1600200" indent="-228600" algn="l" rtl="0" eaLnBrk="1" fontAlgn="base" hangingPunct="1">
        <a:spcBef>
          <a:spcPct val="20000"/>
        </a:spcBef>
        <a:spcAft>
          <a:spcPct val="0"/>
        </a:spcAft>
        <a:buClr>
          <a:srgbClr val="B4CCE2"/>
        </a:buClr>
        <a:buChar char="–"/>
        <a:defRPr sz="1600">
          <a:solidFill>
            <a:schemeClr val="tx1"/>
          </a:solidFill>
          <a:latin typeface="+mn-lt"/>
        </a:defRPr>
      </a:lvl4pPr>
      <a:lvl5pPr marL="2057400" indent="-228600" algn="l" rtl="0" eaLnBrk="1" fontAlgn="base" hangingPunct="1">
        <a:spcBef>
          <a:spcPct val="20000"/>
        </a:spcBef>
        <a:spcAft>
          <a:spcPct val="0"/>
        </a:spcAft>
        <a:buClr>
          <a:srgbClr val="B4CCE2"/>
        </a:buClr>
        <a:buChar char="»"/>
        <a:defRPr sz="1600">
          <a:solidFill>
            <a:schemeClr val="tx1"/>
          </a:solidFill>
          <a:latin typeface="+mn-lt"/>
        </a:defRPr>
      </a:lvl5pPr>
      <a:lvl6pPr marL="2514600" indent="-228600" algn="l" rtl="0" eaLnBrk="1" fontAlgn="base" hangingPunct="1">
        <a:spcBef>
          <a:spcPct val="20000"/>
        </a:spcBef>
        <a:spcAft>
          <a:spcPct val="0"/>
        </a:spcAft>
        <a:buClr>
          <a:srgbClr val="B4CCE2"/>
        </a:buClr>
        <a:buChar char="»"/>
        <a:defRPr sz="1600">
          <a:solidFill>
            <a:schemeClr val="tx1"/>
          </a:solidFill>
          <a:latin typeface="+mn-lt"/>
        </a:defRPr>
      </a:lvl6pPr>
      <a:lvl7pPr marL="2971800" indent="-228600" algn="l" rtl="0" eaLnBrk="1" fontAlgn="base" hangingPunct="1">
        <a:spcBef>
          <a:spcPct val="20000"/>
        </a:spcBef>
        <a:spcAft>
          <a:spcPct val="0"/>
        </a:spcAft>
        <a:buClr>
          <a:srgbClr val="B4CCE2"/>
        </a:buClr>
        <a:buChar char="»"/>
        <a:defRPr sz="1600">
          <a:solidFill>
            <a:schemeClr val="tx1"/>
          </a:solidFill>
          <a:latin typeface="+mn-lt"/>
        </a:defRPr>
      </a:lvl7pPr>
      <a:lvl8pPr marL="3429000" indent="-228600" algn="l" rtl="0" eaLnBrk="1" fontAlgn="base" hangingPunct="1">
        <a:spcBef>
          <a:spcPct val="20000"/>
        </a:spcBef>
        <a:spcAft>
          <a:spcPct val="0"/>
        </a:spcAft>
        <a:buClr>
          <a:srgbClr val="B4CCE2"/>
        </a:buClr>
        <a:buChar char="»"/>
        <a:defRPr sz="1600">
          <a:solidFill>
            <a:schemeClr val="tx1"/>
          </a:solidFill>
          <a:latin typeface="+mn-lt"/>
        </a:defRPr>
      </a:lvl8pPr>
      <a:lvl9pPr marL="3886200" indent="-228600" algn="l" rtl="0" eaLnBrk="1" fontAlgn="base" hangingPunct="1">
        <a:spcBef>
          <a:spcPct val="20000"/>
        </a:spcBef>
        <a:spcAft>
          <a:spcPct val="0"/>
        </a:spcAft>
        <a:buClr>
          <a:srgbClr val="B4CCE2"/>
        </a:buClr>
        <a:buChar char="»"/>
        <a:defRPr sz="16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3.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korfez.meb.gov.tr/"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hyperlink" Target="mailto:korfezmeb@gmail.com" TargetMode="External"/><Relationship Id="rId4" Type="http://schemas.openxmlformats.org/officeDocument/2006/relationships/hyperlink" Target="mailto:968003@meb.k12.t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923595" y="332656"/>
            <a:ext cx="8220405" cy="897147"/>
          </a:xfrm>
        </p:spPr>
        <p:txBody>
          <a:bodyPr anchor="ctr">
            <a:noAutofit/>
          </a:bodyPr>
          <a:lstStyle/>
          <a:p>
            <a:pPr algn="ctr"/>
            <a:r>
              <a:rPr lang="tr-TR" b="1" dirty="0">
                <a:solidFill>
                  <a:schemeClr val="tx1"/>
                </a:solidFill>
                <a:latin typeface="Gabriola" pitchFamily="82" charset="0"/>
              </a:rPr>
              <a:t>T.C.</a:t>
            </a:r>
          </a:p>
          <a:p>
            <a:pPr algn="ctr"/>
            <a:r>
              <a:rPr lang="tr-TR" b="1" dirty="0" smtClean="0">
                <a:solidFill>
                  <a:schemeClr val="tx1"/>
                </a:solidFill>
                <a:latin typeface="Gabriola" pitchFamily="82" charset="0"/>
              </a:rPr>
              <a:t>TOROSLAR KAYMAKAMLIĞI</a:t>
            </a:r>
            <a:endParaRPr lang="tr-TR" b="1" dirty="0">
              <a:solidFill>
                <a:schemeClr val="tx1"/>
              </a:solidFill>
              <a:latin typeface="Gabriola" pitchFamily="82" charset="0"/>
            </a:endParaRPr>
          </a:p>
          <a:p>
            <a:pPr algn="ctr"/>
            <a:r>
              <a:rPr lang="tr-TR" b="1" dirty="0" smtClean="0">
                <a:solidFill>
                  <a:schemeClr val="tx1"/>
                </a:solidFill>
                <a:latin typeface="Gabriola" pitchFamily="82" charset="0"/>
              </a:rPr>
              <a:t>MERSİN EYÜP AYGAR ANADOLU LİSESİ MÜDÜRLÜĞÜ</a:t>
            </a:r>
            <a:endParaRPr lang="tr-TR" dirty="0">
              <a:solidFill>
                <a:schemeClr val="tx1"/>
              </a:solidFill>
              <a:latin typeface="Gabriola" pitchFamily="82" charset="0"/>
            </a:endParaRPr>
          </a:p>
        </p:txBody>
      </p:sp>
      <p:sp>
        <p:nvSpPr>
          <p:cNvPr id="2" name="Başlık 1"/>
          <p:cNvSpPr>
            <a:spLocks noGrp="1"/>
          </p:cNvSpPr>
          <p:nvPr>
            <p:ph type="ctrTitle"/>
          </p:nvPr>
        </p:nvSpPr>
        <p:spPr>
          <a:xfrm>
            <a:off x="3323862" y="2672916"/>
            <a:ext cx="5820137" cy="1048692"/>
          </a:xfrm>
        </p:spPr>
        <p:txBody>
          <a:bodyPr anchor="ctr">
            <a:noAutofit/>
          </a:bodyPr>
          <a:lstStyle/>
          <a:p>
            <a:pPr algn="ctr"/>
            <a:r>
              <a:rPr lang="tr-TR" sz="9600" b="1" dirty="0" smtClean="0">
                <a:effectLst>
                  <a:outerShdw blurRad="38100" dist="38100" dir="2700000" algn="tl">
                    <a:srgbClr val="000000">
                      <a:alpha val="43137"/>
                    </a:srgbClr>
                  </a:outerShdw>
                </a:effectLst>
                <a:latin typeface="Gabriola" pitchFamily="82" charset="0"/>
              </a:rPr>
              <a:t>BRİFİNG</a:t>
            </a:r>
            <a:endParaRPr lang="tr-TR" sz="9600" dirty="0">
              <a:effectLst>
                <a:outerShdw blurRad="38100" dist="38100" dir="2700000" algn="tl">
                  <a:srgbClr val="000000">
                    <a:alpha val="43137"/>
                  </a:srgbClr>
                </a:outerShdw>
              </a:effectLst>
              <a:latin typeface="Gabriola" pitchFamily="82" charset="0"/>
            </a:endParaRPr>
          </a:p>
        </p:txBody>
      </p:sp>
      <p:sp>
        <p:nvSpPr>
          <p:cNvPr id="7" name="Başlık 1"/>
          <p:cNvSpPr txBox="1">
            <a:spLocks/>
          </p:cNvSpPr>
          <p:nvPr/>
        </p:nvSpPr>
        <p:spPr>
          <a:xfrm>
            <a:off x="3461259" y="3352416"/>
            <a:ext cx="5682740" cy="1048692"/>
          </a:xfrm>
          <a:prstGeom prst="rect">
            <a:avLst/>
          </a:prstGeom>
        </p:spPr>
        <p:txBody>
          <a:bodyPr vert="horz" lIns="91440" tIns="45720" rIns="91440" bIns="45720" rtlCol="0" anchor="ctr" anchorCtr="0">
            <a:noAutofit/>
          </a:bodyPr>
          <a:lstStyle>
            <a:lvl1pPr algn="l" defTabSz="914400" rtl="0" eaLnBrk="1" latinLnBrk="0" hangingPunct="1">
              <a:spcBef>
                <a:spcPts val="400"/>
              </a:spcBef>
              <a:buNone/>
              <a:defRPr sz="4000" b="0" kern="1200" cap="all" spc="0" baseline="0">
                <a:solidFill>
                  <a:schemeClr val="tx2"/>
                </a:solidFill>
                <a:latin typeface="+mj-lt"/>
                <a:ea typeface="+mj-ea"/>
                <a:cs typeface="Tunga" pitchFamily="2"/>
              </a:defRPr>
            </a:lvl1pPr>
          </a:lstStyle>
          <a:p>
            <a:pPr algn="ctr"/>
            <a:r>
              <a:rPr lang="tr-TR" sz="9600" b="1" dirty="0" smtClean="0">
                <a:solidFill>
                  <a:srgbClr val="1F497D"/>
                </a:solidFill>
                <a:effectLst>
                  <a:outerShdw blurRad="38100" dist="38100" dir="2700000" algn="tl">
                    <a:srgbClr val="000000">
                      <a:alpha val="43137"/>
                    </a:srgbClr>
                  </a:outerShdw>
                </a:effectLst>
                <a:latin typeface="Gabriola" pitchFamily="82" charset="0"/>
              </a:rPr>
              <a:t>DOSYASI</a:t>
            </a:r>
            <a:endParaRPr lang="tr-TR" sz="9600" dirty="0">
              <a:solidFill>
                <a:srgbClr val="1F497D"/>
              </a:solidFill>
              <a:effectLst>
                <a:outerShdw blurRad="38100" dist="38100" dir="2700000" algn="tl">
                  <a:srgbClr val="000000">
                    <a:alpha val="43137"/>
                  </a:srgbClr>
                </a:outerShdw>
              </a:effectLst>
              <a:latin typeface="Gabriola" pitchFamily="82" charset="0"/>
            </a:endParaRPr>
          </a:p>
        </p:txBody>
      </p:sp>
      <p:sp>
        <p:nvSpPr>
          <p:cNvPr id="8" name="Başlık 1"/>
          <p:cNvSpPr txBox="1">
            <a:spLocks/>
          </p:cNvSpPr>
          <p:nvPr/>
        </p:nvSpPr>
        <p:spPr>
          <a:xfrm>
            <a:off x="3461260" y="1894254"/>
            <a:ext cx="5682739" cy="1048692"/>
          </a:xfrm>
          <a:prstGeom prst="rect">
            <a:avLst/>
          </a:prstGeom>
        </p:spPr>
        <p:txBody>
          <a:bodyPr vert="horz" lIns="91440" tIns="45720" rIns="91440" bIns="45720" rtlCol="0" anchor="ctr" anchorCtr="0">
            <a:noAutofit/>
          </a:bodyPr>
          <a:lstStyle>
            <a:lvl1pPr algn="l" defTabSz="914400" rtl="0" eaLnBrk="1" latinLnBrk="0" hangingPunct="1">
              <a:spcBef>
                <a:spcPts val="400"/>
              </a:spcBef>
              <a:buNone/>
              <a:defRPr sz="4000" b="0" kern="1200" cap="all" spc="0" baseline="0">
                <a:solidFill>
                  <a:schemeClr val="tx2"/>
                </a:solidFill>
                <a:latin typeface="+mj-lt"/>
                <a:ea typeface="+mj-ea"/>
                <a:cs typeface="Tunga" pitchFamily="2"/>
              </a:defRPr>
            </a:lvl1pPr>
          </a:lstStyle>
          <a:p>
            <a:pPr algn="ctr"/>
            <a:r>
              <a:rPr lang="tr-TR" sz="9600" b="1" dirty="0" smtClean="0">
                <a:solidFill>
                  <a:srgbClr val="1F497D"/>
                </a:solidFill>
                <a:effectLst>
                  <a:outerShdw blurRad="38100" dist="38100" dir="2700000" algn="tl">
                    <a:srgbClr val="000000">
                      <a:alpha val="43137"/>
                    </a:srgbClr>
                  </a:outerShdw>
                </a:effectLst>
                <a:latin typeface="Gabriola" pitchFamily="82" charset="0"/>
              </a:rPr>
              <a:t>2021-2022</a:t>
            </a:r>
            <a:endParaRPr lang="tr-TR" sz="8800" dirty="0">
              <a:solidFill>
                <a:srgbClr val="1F497D"/>
              </a:solidFill>
              <a:effectLst>
                <a:outerShdw blurRad="38100" dist="38100" dir="2700000" algn="tl">
                  <a:srgbClr val="000000">
                    <a:alpha val="43137"/>
                  </a:srgbClr>
                </a:outerShdw>
              </a:effectLst>
              <a:latin typeface="Gabriola" pitchFamily="82" charset="0"/>
            </a:endParaRPr>
          </a:p>
        </p:txBody>
      </p:sp>
      <p:sp>
        <p:nvSpPr>
          <p:cNvPr id="9" name="Alt Başlık 2"/>
          <p:cNvSpPr txBox="1">
            <a:spLocks/>
          </p:cNvSpPr>
          <p:nvPr/>
        </p:nvSpPr>
        <p:spPr>
          <a:xfrm>
            <a:off x="3467877" y="6291318"/>
            <a:ext cx="2064231" cy="262316"/>
          </a:xfrm>
          <a:prstGeom prst="rect">
            <a:avLst/>
          </a:prstGeom>
          <a:ln>
            <a:noFill/>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fontScale="5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sz="2400" b="1" dirty="0" smtClean="0">
                <a:solidFill>
                  <a:srgbClr val="4F81BD">
                    <a:lumMod val="75000"/>
                  </a:srgbClr>
                </a:solidFill>
                <a:latin typeface="Cambria" pitchFamily="18" charset="0"/>
              </a:rPr>
              <a:t>2021- 2022</a:t>
            </a:r>
            <a:endParaRPr lang="tr-TR" sz="2400" b="1" dirty="0">
              <a:solidFill>
                <a:srgbClr val="4F81BD">
                  <a:lumMod val="75000"/>
                </a:srgbClr>
              </a:solidFill>
              <a:latin typeface="Cambria" pitchFamily="18" charset="0"/>
            </a:endParaRPr>
          </a:p>
        </p:txBody>
      </p:sp>
      <p:graphicFrame>
        <p:nvGraphicFramePr>
          <p:cNvPr id="10" name="9 Tablo"/>
          <p:cNvGraphicFramePr>
            <a:graphicFrameLocks noGrp="1"/>
          </p:cNvGraphicFramePr>
          <p:nvPr/>
        </p:nvGraphicFramePr>
        <p:xfrm>
          <a:off x="0" y="6675120"/>
          <a:ext cx="9144000" cy="365760"/>
        </p:xfrm>
        <a:graphic>
          <a:graphicData uri="http://schemas.openxmlformats.org/drawingml/2006/table">
            <a:tbl>
              <a:tblPr firstRow="1" bandRow="1">
                <a:tableStyleId>{5C22544A-7EE6-4342-B048-85BDC9FD1C3A}</a:tableStyleId>
              </a:tblPr>
              <a:tblGrid>
                <a:gridCol w="9144000"/>
              </a:tblGrid>
              <a:tr h="0">
                <a:tc>
                  <a:txBody>
                    <a:bodyPr/>
                    <a:lstStyle/>
                    <a:p>
                      <a:endParaRPr lang="tr-TR" dirty="0"/>
                    </a:p>
                  </a:txBody>
                  <a:tcPr/>
                </a:tc>
              </a:tr>
            </a:tbl>
          </a:graphicData>
        </a:graphic>
      </p:graphicFrame>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tr-TR"/>
          </a:p>
        </p:txBody>
      </p:sp>
      <p:graphicFrame>
        <p:nvGraphicFramePr>
          <p:cNvPr id="19457" name="Object 1"/>
          <p:cNvGraphicFramePr>
            <a:graphicFrameLocks noChangeAspect="1"/>
          </p:cNvGraphicFramePr>
          <p:nvPr/>
        </p:nvGraphicFramePr>
        <p:xfrm>
          <a:off x="1071538" y="2143116"/>
          <a:ext cx="3286148" cy="2643206"/>
        </p:xfrm>
        <a:graphic>
          <a:graphicData uri="http://schemas.openxmlformats.org/presentationml/2006/ole">
            <p:oleObj spid="_x0000_s19457" name="Bit Eşlem Resmi" r:id="rId3" imgW="1523810" imgH="1104762" progId="PBrush">
              <p:embed/>
            </p:oleObj>
          </a:graphicData>
        </a:graphic>
      </p:graphicFrame>
    </p:spTree>
    <p:extLst>
      <p:ext uri="{BB962C8B-B14F-4D97-AF65-F5344CB8AC3E}">
        <p14:creationId xmlns="" xmlns:p14="http://schemas.microsoft.com/office/powerpoint/2010/main" val="22371246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 8"/>
          <p:cNvGrpSpPr/>
          <p:nvPr/>
        </p:nvGrpSpPr>
        <p:grpSpPr>
          <a:xfrm>
            <a:off x="0" y="71322"/>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1"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10</a:t>
            </a:fld>
            <a:r>
              <a:rPr lang="tr-TR" sz="1300" dirty="0" smtClean="0">
                <a:solidFill>
                  <a:schemeClr val="tx1"/>
                </a:solidFill>
              </a:rPr>
              <a:t> -</a:t>
            </a:r>
            <a:endParaRPr lang="tr-TR" sz="1300" dirty="0">
              <a:solidFill>
                <a:schemeClr val="tx1"/>
              </a:solidFill>
            </a:endParaRPr>
          </a:p>
        </p:txBody>
      </p:sp>
      <p:graphicFrame>
        <p:nvGraphicFramePr>
          <p:cNvPr id="8" name="Tablo 7"/>
          <p:cNvGraphicFramePr>
            <a:graphicFrameLocks noGrp="1"/>
          </p:cNvGraphicFramePr>
          <p:nvPr>
            <p:extLst>
              <p:ext uri="{D42A27DB-BD31-4B8C-83A1-F6EECF244321}">
                <p14:modId xmlns="" xmlns:p14="http://schemas.microsoft.com/office/powerpoint/2010/main" val="924770821"/>
              </p:ext>
            </p:extLst>
          </p:nvPr>
        </p:nvGraphicFramePr>
        <p:xfrm>
          <a:off x="467544" y="1988840"/>
          <a:ext cx="8319298" cy="3654736"/>
        </p:xfrm>
        <a:graphic>
          <a:graphicData uri="http://schemas.openxmlformats.org/drawingml/2006/table">
            <a:tbl>
              <a:tblPr>
                <a:tableStyleId>{5C22544A-7EE6-4342-B048-85BDC9FD1C3A}</a:tableStyleId>
              </a:tblPr>
              <a:tblGrid>
                <a:gridCol w="3087064"/>
                <a:gridCol w="2939241"/>
                <a:gridCol w="2292993"/>
              </a:tblGrid>
              <a:tr h="456842">
                <a:tc>
                  <a:txBody>
                    <a:bodyPr/>
                    <a:lstStyle/>
                    <a:p>
                      <a:pP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b="1" dirty="0" smtClean="0">
                          <a:effectLst/>
                          <a:latin typeface="Times New Roman"/>
                          <a:ea typeface="Times New Roman"/>
                        </a:rPr>
                        <a:t>2018-2019 EĞİTİM</a:t>
                      </a:r>
                      <a:r>
                        <a:rPr lang="tr-TR" sz="1050" b="1" baseline="0" dirty="0" smtClean="0">
                          <a:effectLst/>
                          <a:latin typeface="Times New Roman"/>
                          <a:ea typeface="Times New Roman"/>
                        </a:rPr>
                        <a:t> ÖĞRETİM YILI</a:t>
                      </a:r>
                      <a:endParaRPr lang="tr-TR" sz="105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b="1" dirty="0" smtClean="0">
                          <a:effectLst/>
                          <a:latin typeface="Times New Roman"/>
                          <a:ea typeface="Times New Roman"/>
                        </a:rPr>
                        <a:t>2019-2020 EĞİTİM</a:t>
                      </a:r>
                      <a:r>
                        <a:rPr lang="tr-TR" sz="1050" b="1" baseline="0" dirty="0" smtClean="0">
                          <a:effectLst/>
                          <a:latin typeface="Times New Roman"/>
                          <a:ea typeface="Times New Roman"/>
                        </a:rPr>
                        <a:t> ÖĞRETİM YILI</a:t>
                      </a:r>
                      <a:endParaRPr lang="tr-TR" sz="105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mn-lt"/>
                          <a:ea typeface="+mn-ea"/>
                        </a:rPr>
                        <a:t>Derslik</a:t>
                      </a:r>
                      <a:r>
                        <a:rPr lang="tr-TR" sz="1000" b="1" baseline="0" dirty="0" smtClean="0">
                          <a:effectLst/>
                          <a:latin typeface="+mn-lt"/>
                          <a:ea typeface="+mn-ea"/>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31,57</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31,76</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mn-lt"/>
                          <a:ea typeface="+mn-ea"/>
                        </a:rPr>
                        <a:t>Okul</a:t>
                      </a:r>
                      <a:r>
                        <a:rPr lang="tr-TR" sz="1000" b="1" baseline="0" dirty="0" smtClean="0">
                          <a:effectLst/>
                          <a:latin typeface="+mn-lt"/>
                          <a:ea typeface="+mn-ea"/>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Times New Roman"/>
                          <a:ea typeface="Times New Roman"/>
                        </a:rPr>
                        <a:t>Öğretmen</a:t>
                      </a:r>
                      <a:r>
                        <a:rPr lang="tr-TR" sz="1000" b="1" baseline="0" dirty="0" smtClean="0">
                          <a:effectLst/>
                          <a:latin typeface="Times New Roman"/>
                          <a:ea typeface="Times New Roman"/>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13,81</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14,10</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b="1" dirty="0" smtClean="0">
                          <a:effectLst/>
                          <a:latin typeface="Times New Roman"/>
                          <a:ea typeface="Times New Roman"/>
                        </a:rPr>
                        <a:t>2020-2021 EĞİTİM</a:t>
                      </a:r>
                      <a:r>
                        <a:rPr lang="tr-TR" sz="1050" b="1" baseline="0" dirty="0" smtClean="0">
                          <a:effectLst/>
                          <a:latin typeface="Times New Roman"/>
                          <a:ea typeface="Times New Roman"/>
                        </a:rPr>
                        <a:t> ÖĞRETİM YILI</a:t>
                      </a:r>
                      <a:endParaRPr lang="tr-TR" sz="105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50" b="1" dirty="0" smtClean="0">
                          <a:effectLst/>
                          <a:latin typeface="Times New Roman"/>
                          <a:ea typeface="Times New Roman"/>
                        </a:rPr>
                        <a:t>2021-2022</a:t>
                      </a:r>
                      <a:r>
                        <a:rPr lang="tr-TR" sz="1050" b="1" baseline="0" dirty="0" smtClean="0">
                          <a:effectLst/>
                          <a:latin typeface="Times New Roman"/>
                          <a:ea typeface="Times New Roman"/>
                        </a:rPr>
                        <a:t> </a:t>
                      </a:r>
                      <a:r>
                        <a:rPr lang="tr-TR" sz="1050" b="1" dirty="0" smtClean="0">
                          <a:effectLst/>
                          <a:latin typeface="Times New Roman"/>
                          <a:ea typeface="Times New Roman"/>
                        </a:rPr>
                        <a:t>EĞİTİM</a:t>
                      </a:r>
                      <a:r>
                        <a:rPr lang="tr-TR" sz="1050" b="1" baseline="0" dirty="0" smtClean="0">
                          <a:effectLst/>
                          <a:latin typeface="Times New Roman"/>
                          <a:ea typeface="Times New Roman"/>
                        </a:rPr>
                        <a:t> ÖĞRETİM YILI</a:t>
                      </a:r>
                      <a:endParaRPr lang="tr-TR" sz="105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mn-lt"/>
                          <a:ea typeface="+mn-ea"/>
                        </a:rPr>
                        <a:t>Derslik</a:t>
                      </a:r>
                      <a:r>
                        <a:rPr lang="tr-TR" sz="1000" b="1" baseline="0" dirty="0" smtClean="0">
                          <a:effectLst/>
                          <a:latin typeface="+mn-lt"/>
                          <a:ea typeface="+mn-ea"/>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36,85</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35,45</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mn-lt"/>
                          <a:ea typeface="+mn-ea"/>
                        </a:rPr>
                        <a:t>Okul</a:t>
                      </a:r>
                      <a:r>
                        <a:rPr lang="tr-TR" sz="1000" b="1" baseline="0" dirty="0" smtClean="0">
                          <a:effectLst/>
                          <a:latin typeface="+mn-lt"/>
                          <a:ea typeface="+mn-ea"/>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6842">
                <a:tc>
                  <a:txBody>
                    <a:bodyPr/>
                    <a:lstStyle/>
                    <a:p>
                      <a:pPr algn="ctr">
                        <a:lnSpc>
                          <a:spcPct val="115000"/>
                        </a:lnSpc>
                        <a:spcAft>
                          <a:spcPts val="0"/>
                        </a:spcAft>
                      </a:pPr>
                      <a:r>
                        <a:rPr lang="tr-TR" sz="1000" b="1" dirty="0" smtClean="0">
                          <a:effectLst/>
                          <a:latin typeface="Times New Roman"/>
                          <a:ea typeface="Times New Roman"/>
                        </a:rPr>
                        <a:t>Öğretmen</a:t>
                      </a:r>
                      <a:r>
                        <a:rPr lang="tr-TR" sz="1000" b="1" baseline="0" dirty="0" smtClean="0">
                          <a:effectLst/>
                          <a:latin typeface="Times New Roman"/>
                          <a:ea typeface="Times New Roman"/>
                        </a:rPr>
                        <a:t> Başına Düşen Öğrenci Sayısı</a:t>
                      </a:r>
                      <a:endParaRPr lang="tr-TR" sz="10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16,12</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050" dirty="0" smtClean="0">
                          <a:effectLst/>
                          <a:latin typeface="Times New Roman"/>
                          <a:ea typeface="Times New Roman"/>
                        </a:rPr>
                        <a:t>16,25</a:t>
                      </a:r>
                      <a:endParaRPr lang="tr-TR" sz="105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3" name="Başlık 2"/>
          <p:cNvSpPr>
            <a:spLocks noGrp="1"/>
          </p:cNvSpPr>
          <p:nvPr>
            <p:ph type="title"/>
          </p:nvPr>
        </p:nvSpPr>
        <p:spPr>
          <a:xfrm>
            <a:off x="467544" y="692696"/>
            <a:ext cx="8229600" cy="1143000"/>
          </a:xfrm>
        </p:spPr>
        <p:txBody>
          <a:bodyPr>
            <a:normAutofit fontScale="90000"/>
          </a:bodyPr>
          <a:lstStyle/>
          <a:p>
            <a:r>
              <a:rPr lang="tr-TR" sz="3600" dirty="0" smtClean="0"/>
              <a:t>Derslik, Okul ve Öğretmen Başına Düşen Öğrenci Sayısı</a:t>
            </a:r>
            <a:endParaRPr lang="tr-TR" dirty="0"/>
          </a:p>
        </p:txBody>
      </p:sp>
    </p:spTree>
    <p:extLst>
      <p:ext uri="{BB962C8B-B14F-4D97-AF65-F5344CB8AC3E}">
        <p14:creationId xmlns="" xmlns:p14="http://schemas.microsoft.com/office/powerpoint/2010/main" val="42620734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8"/>
          <p:cNvGrpSpPr/>
          <p:nvPr/>
        </p:nvGrpSpPr>
        <p:grpSpPr>
          <a:xfrm>
            <a:off x="0" y="71322"/>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1"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11</a:t>
            </a:fld>
            <a:r>
              <a:rPr lang="tr-TR" sz="1300" dirty="0" smtClean="0">
                <a:solidFill>
                  <a:schemeClr val="tx1"/>
                </a:solidFill>
              </a:rPr>
              <a:t> -</a:t>
            </a:r>
            <a:endParaRPr lang="tr-TR" sz="1300" dirty="0">
              <a:solidFill>
                <a:schemeClr val="tx1"/>
              </a:solidFill>
            </a:endParaRPr>
          </a:p>
        </p:txBody>
      </p:sp>
      <p:graphicFrame>
        <p:nvGraphicFramePr>
          <p:cNvPr id="8" name="Tablo 7"/>
          <p:cNvGraphicFramePr>
            <a:graphicFrameLocks noGrp="1"/>
          </p:cNvGraphicFramePr>
          <p:nvPr>
            <p:extLst>
              <p:ext uri="{D42A27DB-BD31-4B8C-83A1-F6EECF244321}">
                <p14:modId xmlns="" xmlns:p14="http://schemas.microsoft.com/office/powerpoint/2010/main" val="2637077899"/>
              </p:ext>
            </p:extLst>
          </p:nvPr>
        </p:nvGraphicFramePr>
        <p:xfrm>
          <a:off x="539552" y="1988840"/>
          <a:ext cx="8175853" cy="2402828"/>
        </p:xfrm>
        <a:graphic>
          <a:graphicData uri="http://schemas.openxmlformats.org/drawingml/2006/table">
            <a:tbl>
              <a:tblPr>
                <a:tableStyleId>{5C22544A-7EE6-4342-B048-85BDC9FD1C3A}</a:tableStyleId>
              </a:tblPr>
              <a:tblGrid>
                <a:gridCol w="3033835"/>
                <a:gridCol w="1444281"/>
                <a:gridCol w="1444281"/>
                <a:gridCol w="1126728"/>
                <a:gridCol w="1126728"/>
              </a:tblGrid>
              <a:tr h="1154408">
                <a:tc>
                  <a:txBody>
                    <a:bodyPr/>
                    <a:lstStyle/>
                    <a:p>
                      <a:pPr algn="ct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00" b="1" dirty="0" smtClean="0">
                          <a:effectLst/>
                          <a:latin typeface="Times New Roman"/>
                          <a:ea typeface="Times New Roman"/>
                        </a:rPr>
                        <a:t>2020-2021 EĞİTİM</a:t>
                      </a:r>
                      <a:r>
                        <a:rPr lang="tr-TR" sz="1000" b="1" baseline="0" dirty="0" smtClean="0">
                          <a:effectLst/>
                          <a:latin typeface="Times New Roman"/>
                          <a:ea typeface="Times New Roman"/>
                        </a:rPr>
                        <a:t> ÖĞRETİM YILI</a:t>
                      </a:r>
                      <a:endParaRPr lang="tr-TR" sz="100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tc gridSpan="2">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1000" b="1" dirty="0" smtClean="0">
                          <a:effectLst/>
                          <a:latin typeface="Times New Roman"/>
                          <a:ea typeface="Times New Roman"/>
                        </a:rPr>
                        <a:t>2021-2022 EĞİTİM</a:t>
                      </a:r>
                      <a:r>
                        <a:rPr lang="tr-TR" sz="1000" b="1" baseline="0" dirty="0" smtClean="0">
                          <a:effectLst/>
                          <a:latin typeface="Times New Roman"/>
                          <a:ea typeface="Times New Roman"/>
                        </a:rPr>
                        <a:t> ÖĞRETİM YILI</a:t>
                      </a:r>
                      <a:endParaRPr lang="tr-TR" sz="1000" b="1" dirty="0" smtClean="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tr>
              <a:tr h="543070">
                <a:tc>
                  <a:txBody>
                    <a:bodyPr/>
                    <a:lstStyle/>
                    <a:p>
                      <a:pP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900" b="1" dirty="0" smtClean="0">
                          <a:effectLst/>
                          <a:latin typeface="Times New Roman"/>
                          <a:ea typeface="Times New Roman"/>
                        </a:rPr>
                        <a:t>NORMAL EĞİTİM</a:t>
                      </a:r>
                      <a:endParaRPr lang="tr-TR" sz="9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900" b="1" dirty="0" smtClean="0">
                          <a:effectLst/>
                          <a:latin typeface="Times New Roman"/>
                          <a:ea typeface="Times New Roman"/>
                        </a:rPr>
                        <a:t>İKİLİ EĞİTİM</a:t>
                      </a:r>
                      <a:endParaRPr lang="tr-TR" sz="9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900" b="1" dirty="0" smtClean="0">
                          <a:effectLst/>
                          <a:latin typeface="Times New Roman"/>
                          <a:ea typeface="Times New Roman"/>
                        </a:rPr>
                        <a:t>NORMAL EĞİTİM</a:t>
                      </a:r>
                      <a:endParaRPr lang="tr-TR" sz="9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900" b="1" dirty="0" smtClean="0">
                          <a:effectLst/>
                          <a:latin typeface="Times New Roman"/>
                          <a:ea typeface="Times New Roman"/>
                        </a:rPr>
                        <a:t>İKİLİ EĞİTİM</a:t>
                      </a:r>
                      <a:endParaRPr lang="tr-TR" sz="9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5350">
                <a:tc>
                  <a:txBody>
                    <a:bodyPr/>
                    <a:lstStyle/>
                    <a:p>
                      <a:pPr>
                        <a:lnSpc>
                          <a:spcPct val="115000"/>
                        </a:lnSpc>
                        <a:spcAft>
                          <a:spcPts val="0"/>
                        </a:spcAft>
                      </a:pPr>
                      <a:r>
                        <a:rPr lang="tr-TR" sz="1100" b="1" dirty="0" smtClean="0">
                          <a:effectLst/>
                          <a:latin typeface="Times New Roman"/>
                          <a:ea typeface="Times New Roman"/>
                        </a:rPr>
                        <a:t>DERSLİK İHTİYACI</a:t>
                      </a:r>
                      <a:endParaRPr lang="tr-TR" sz="11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lnSpc>
                          <a:spcPct val="115000"/>
                        </a:lnSpc>
                        <a:spcAft>
                          <a:spcPts val="0"/>
                        </a:spcAft>
                      </a:pPr>
                      <a:r>
                        <a:rPr lang="tr-TR" sz="900" dirty="0">
                          <a:effectLst/>
                        </a:rPr>
                        <a:t> </a:t>
                      </a:r>
                      <a:endParaRPr lang="tr-TR" sz="900" dirty="0">
                        <a:effectLst/>
                        <a:latin typeface="Times New Roman"/>
                        <a:ea typeface="Times New Roman"/>
                      </a:endParaRPr>
                    </a:p>
                    <a:p>
                      <a:pPr algn="ctr">
                        <a:lnSpc>
                          <a:spcPct val="115000"/>
                        </a:lnSpc>
                        <a:spcAft>
                          <a:spcPts val="0"/>
                        </a:spcAft>
                      </a:pPr>
                      <a:r>
                        <a:rPr lang="tr-TR" sz="900" dirty="0" smtClean="0">
                          <a:effectLst/>
                        </a:rPr>
                        <a:t>YOK</a:t>
                      </a:r>
                      <a:r>
                        <a:rPr lang="tr-TR" sz="900" dirty="0">
                          <a:effectLst/>
                        </a:rPr>
                        <a:t> </a:t>
                      </a: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tc gridSpan="2">
                  <a:txBody>
                    <a:bodyPr/>
                    <a:lstStyle/>
                    <a:p>
                      <a:pPr algn="ctr">
                        <a:lnSpc>
                          <a:spcPct val="115000"/>
                        </a:lnSpc>
                        <a:spcAft>
                          <a:spcPts val="0"/>
                        </a:spcAft>
                      </a:pPr>
                      <a:r>
                        <a:rPr lang="tr-TR" sz="900" dirty="0" smtClean="0">
                          <a:effectLst/>
                          <a:latin typeface="Times New Roman"/>
                          <a:ea typeface="Times New Roman"/>
                        </a:rPr>
                        <a:t>VAR</a:t>
                      </a: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tr-TR"/>
                    </a:p>
                  </a:txBody>
                  <a:tcPr/>
                </a:tc>
              </a:tr>
            </a:tbl>
          </a:graphicData>
        </a:graphic>
      </p:graphicFrame>
      <p:sp>
        <p:nvSpPr>
          <p:cNvPr id="7" name="Başlık 2"/>
          <p:cNvSpPr>
            <a:spLocks noGrp="1"/>
          </p:cNvSpPr>
          <p:nvPr>
            <p:ph type="title"/>
          </p:nvPr>
        </p:nvSpPr>
        <p:spPr>
          <a:xfrm>
            <a:off x="467544" y="692696"/>
            <a:ext cx="8229600" cy="1143000"/>
          </a:xfrm>
        </p:spPr>
        <p:txBody>
          <a:bodyPr>
            <a:normAutofit/>
          </a:bodyPr>
          <a:lstStyle/>
          <a:p>
            <a:r>
              <a:rPr lang="tr-TR" sz="3600" dirty="0" smtClean="0"/>
              <a:t>Derslik İhtiyacı</a:t>
            </a:r>
            <a:endParaRPr lang="tr-TR" dirty="0"/>
          </a:p>
        </p:txBody>
      </p:sp>
    </p:spTree>
    <p:extLst>
      <p:ext uri="{BB962C8B-B14F-4D97-AF65-F5344CB8AC3E}">
        <p14:creationId xmlns="" xmlns:p14="http://schemas.microsoft.com/office/powerpoint/2010/main" val="42620734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 8"/>
          <p:cNvGrpSpPr/>
          <p:nvPr/>
        </p:nvGrpSpPr>
        <p:grpSpPr>
          <a:xfrm>
            <a:off x="-26127" y="-11965"/>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2" name="Dikdörtgen 1"/>
          <p:cNvSpPr/>
          <p:nvPr/>
        </p:nvSpPr>
        <p:spPr>
          <a:xfrm>
            <a:off x="731575" y="836713"/>
            <a:ext cx="7680853"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1200" b="1" dirty="0" smtClean="0"/>
              <a:t>EYÜP AYGAR ANADOLU LİSESİ ÖĞRETMEN </a:t>
            </a:r>
            <a:r>
              <a:rPr lang="tr-TR" sz="1200" b="1" dirty="0"/>
              <a:t>SAYILARI</a:t>
            </a:r>
            <a:endParaRPr lang="tr-TR" sz="1200" dirty="0"/>
          </a:p>
        </p:txBody>
      </p:sp>
      <p:graphicFrame>
        <p:nvGraphicFramePr>
          <p:cNvPr id="3" name="Tablo 2"/>
          <p:cNvGraphicFramePr>
            <a:graphicFrameLocks noGrp="1"/>
          </p:cNvGraphicFramePr>
          <p:nvPr>
            <p:extLst>
              <p:ext uri="{D42A27DB-BD31-4B8C-83A1-F6EECF244321}">
                <p14:modId xmlns="" xmlns:p14="http://schemas.microsoft.com/office/powerpoint/2010/main" val="1355918245"/>
              </p:ext>
            </p:extLst>
          </p:nvPr>
        </p:nvGraphicFramePr>
        <p:xfrm>
          <a:off x="928662" y="1428736"/>
          <a:ext cx="7215235" cy="3952310"/>
        </p:xfrm>
        <a:graphic>
          <a:graphicData uri="http://schemas.openxmlformats.org/drawingml/2006/table">
            <a:tbl>
              <a:tblPr firstRow="1" firstCol="1" bandRow="1"/>
              <a:tblGrid>
                <a:gridCol w="1261332"/>
                <a:gridCol w="480277"/>
                <a:gridCol w="419853"/>
                <a:gridCol w="466503"/>
                <a:gridCol w="466503"/>
                <a:gridCol w="419853"/>
                <a:gridCol w="528702"/>
                <a:gridCol w="528702"/>
                <a:gridCol w="528702"/>
                <a:gridCol w="528702"/>
                <a:gridCol w="528702"/>
                <a:gridCol w="528702"/>
                <a:gridCol w="528702"/>
              </a:tblGrid>
              <a:tr h="315468">
                <a:tc>
                  <a:txBody>
                    <a:bodyPr/>
                    <a:lstStyle/>
                    <a:p>
                      <a:pPr algn="ctr">
                        <a:lnSpc>
                          <a:spcPct val="115000"/>
                        </a:lnSpc>
                        <a:spcAft>
                          <a:spcPts val="0"/>
                        </a:spcAft>
                      </a:pPr>
                      <a:endParaRPr lang="tr-TR" sz="900" dirty="0">
                        <a:effectLst/>
                        <a:latin typeface="Calibri"/>
                        <a:ea typeface="Calibri"/>
                        <a:cs typeface="Times New Roman"/>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3">
                  <a:txBody>
                    <a:bodyPr/>
                    <a:lstStyle/>
                    <a:p>
                      <a:pPr marL="0" algn="ctr" defTabSz="914400" rtl="0" eaLnBrk="1" latinLnBrk="0" hangingPunct="1">
                        <a:lnSpc>
                          <a:spcPct val="115000"/>
                        </a:lnSpc>
                        <a:spcAft>
                          <a:spcPts val="0"/>
                        </a:spcAft>
                      </a:pPr>
                      <a:r>
                        <a:rPr lang="tr-TR" sz="900" b="1" kern="1200" dirty="0" smtClean="0">
                          <a:solidFill>
                            <a:srgbClr val="FFFFFF"/>
                          </a:solidFill>
                          <a:effectLst/>
                          <a:latin typeface="+mn-lt"/>
                          <a:ea typeface="Times New Roman"/>
                          <a:cs typeface="Calibri"/>
                        </a:rPr>
                        <a:t>2018-2019</a:t>
                      </a:r>
                      <a:r>
                        <a:rPr lang="tr-TR" sz="900" b="1" kern="1200" baseline="0" dirty="0" smtClean="0">
                          <a:solidFill>
                            <a:srgbClr val="FFFFFF"/>
                          </a:solidFill>
                          <a:effectLst/>
                          <a:latin typeface="+mn-lt"/>
                          <a:ea typeface="Times New Roman"/>
                          <a:cs typeface="Calibri"/>
                        </a:rPr>
                        <a:t> </a:t>
                      </a:r>
                      <a:r>
                        <a:rPr lang="tr-TR" sz="900" b="1" kern="1200" dirty="0" smtClean="0">
                          <a:solidFill>
                            <a:srgbClr val="FFFFFF"/>
                          </a:solidFill>
                          <a:effectLst/>
                          <a:latin typeface="+mn-lt"/>
                          <a:ea typeface="Times New Roman"/>
                          <a:cs typeface="Calibri"/>
                        </a:rPr>
                        <a:t>EĞİTİM ÖĞRETİM YILI</a:t>
                      </a:r>
                      <a:endParaRPr lang="tr-TR" sz="900" b="1" kern="1200" dirty="0">
                        <a:solidFill>
                          <a:srgbClr val="FFFFFF"/>
                        </a:solidFill>
                        <a:effectLst/>
                        <a:latin typeface="+mn-lt"/>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3">
                  <a:txBody>
                    <a:bodyPr/>
                    <a:lstStyle/>
                    <a:p>
                      <a:pPr marL="0" algn="ctr" defTabSz="914400" rtl="0" eaLnBrk="1" latinLnBrk="0" hangingPunct="1">
                        <a:lnSpc>
                          <a:spcPct val="115000"/>
                        </a:lnSpc>
                        <a:spcAft>
                          <a:spcPts val="0"/>
                        </a:spcAft>
                      </a:pPr>
                      <a:r>
                        <a:rPr lang="tr-TR" sz="900" b="1" kern="1200" dirty="0" smtClean="0">
                          <a:solidFill>
                            <a:srgbClr val="FFFFFF"/>
                          </a:solidFill>
                          <a:effectLst/>
                          <a:latin typeface="+mn-lt"/>
                          <a:ea typeface="Times New Roman"/>
                          <a:cs typeface="Calibri"/>
                        </a:rPr>
                        <a:t>2019-2020</a:t>
                      </a:r>
                      <a:r>
                        <a:rPr lang="tr-TR" sz="900" b="1" kern="1200" baseline="0" dirty="0" smtClean="0">
                          <a:solidFill>
                            <a:srgbClr val="FFFFFF"/>
                          </a:solidFill>
                          <a:effectLst/>
                          <a:latin typeface="+mn-lt"/>
                          <a:ea typeface="Times New Roman"/>
                          <a:cs typeface="Calibri"/>
                        </a:rPr>
                        <a:t> </a:t>
                      </a:r>
                      <a:r>
                        <a:rPr lang="tr-TR" sz="900" b="1" kern="1200" dirty="0" smtClean="0">
                          <a:solidFill>
                            <a:srgbClr val="FFFFFF"/>
                          </a:solidFill>
                          <a:effectLst/>
                          <a:latin typeface="+mn-lt"/>
                          <a:ea typeface="Times New Roman"/>
                          <a:cs typeface="Calibri"/>
                        </a:rPr>
                        <a:t>EĞİTİM ÖĞRETİM YILI</a:t>
                      </a:r>
                      <a:endParaRPr lang="tr-TR" sz="900" b="1" kern="1200" dirty="0">
                        <a:solidFill>
                          <a:srgbClr val="FFFFFF"/>
                        </a:solidFill>
                        <a:effectLst/>
                        <a:latin typeface="+mn-lt"/>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3">
                  <a:txBody>
                    <a:bodyPr/>
                    <a:lstStyle/>
                    <a:p>
                      <a:pPr marL="0" algn="ctr" defTabSz="914400" rtl="0" eaLnBrk="1" latinLnBrk="0" hangingPunct="1">
                        <a:lnSpc>
                          <a:spcPct val="115000"/>
                        </a:lnSpc>
                        <a:spcAft>
                          <a:spcPts val="0"/>
                        </a:spcAft>
                      </a:pPr>
                      <a:r>
                        <a:rPr lang="tr-TR" sz="900" b="1" kern="1200" dirty="0" smtClean="0">
                          <a:solidFill>
                            <a:srgbClr val="FFFFFF"/>
                          </a:solidFill>
                          <a:effectLst/>
                          <a:latin typeface="+mn-lt"/>
                          <a:ea typeface="Times New Roman"/>
                          <a:cs typeface="Calibri"/>
                        </a:rPr>
                        <a:t>2020-2021</a:t>
                      </a:r>
                      <a:r>
                        <a:rPr lang="tr-TR" sz="900" b="1" kern="1200" baseline="0" dirty="0" smtClean="0">
                          <a:solidFill>
                            <a:srgbClr val="FFFFFF"/>
                          </a:solidFill>
                          <a:effectLst/>
                          <a:latin typeface="+mn-lt"/>
                          <a:ea typeface="Times New Roman"/>
                          <a:cs typeface="Calibri"/>
                        </a:rPr>
                        <a:t> </a:t>
                      </a:r>
                      <a:r>
                        <a:rPr lang="tr-TR" sz="900" b="1" kern="1200" dirty="0" smtClean="0">
                          <a:solidFill>
                            <a:srgbClr val="FFFFFF"/>
                          </a:solidFill>
                          <a:effectLst/>
                          <a:latin typeface="+mn-lt"/>
                          <a:ea typeface="Times New Roman"/>
                          <a:cs typeface="Calibri"/>
                        </a:rPr>
                        <a:t>EĞİTİM ÖĞRETİM YILI</a:t>
                      </a:r>
                      <a:endParaRPr lang="tr-TR" sz="900" b="1" kern="1200" dirty="0">
                        <a:solidFill>
                          <a:srgbClr val="FFFFFF"/>
                        </a:solidFill>
                        <a:effectLst/>
                        <a:latin typeface="+mn-lt"/>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3">
                  <a:txBody>
                    <a:bodyPr/>
                    <a:lstStyle/>
                    <a:p>
                      <a:pPr marL="0" algn="ctr" defTabSz="914400" rtl="0" eaLnBrk="1" latinLnBrk="0" hangingPunct="1">
                        <a:lnSpc>
                          <a:spcPct val="115000"/>
                        </a:lnSpc>
                        <a:spcAft>
                          <a:spcPts val="0"/>
                        </a:spcAft>
                      </a:pPr>
                      <a:r>
                        <a:rPr lang="tr-TR" sz="900" b="1" kern="1200" dirty="0" smtClean="0">
                          <a:solidFill>
                            <a:srgbClr val="FFFFFF"/>
                          </a:solidFill>
                          <a:effectLst/>
                          <a:latin typeface="+mn-lt"/>
                          <a:ea typeface="Times New Roman"/>
                          <a:cs typeface="Calibri"/>
                        </a:rPr>
                        <a:t>2021-2022</a:t>
                      </a:r>
                      <a:r>
                        <a:rPr lang="tr-TR" sz="900" b="1" kern="1200" baseline="0" dirty="0" smtClean="0">
                          <a:solidFill>
                            <a:srgbClr val="FFFFFF"/>
                          </a:solidFill>
                          <a:effectLst/>
                          <a:latin typeface="+mn-lt"/>
                          <a:ea typeface="Times New Roman"/>
                          <a:cs typeface="Calibri"/>
                        </a:rPr>
                        <a:t> </a:t>
                      </a:r>
                      <a:r>
                        <a:rPr lang="tr-TR" sz="900" b="1" kern="1200" dirty="0" smtClean="0">
                          <a:solidFill>
                            <a:srgbClr val="FFFFFF"/>
                          </a:solidFill>
                          <a:effectLst/>
                          <a:latin typeface="+mn-lt"/>
                          <a:ea typeface="Times New Roman"/>
                          <a:cs typeface="Calibri"/>
                        </a:rPr>
                        <a:t>EĞİTİM ÖĞRETİM YILI</a:t>
                      </a:r>
                      <a:endParaRPr lang="tr-TR" sz="900" b="1" kern="1200" dirty="0">
                        <a:solidFill>
                          <a:srgbClr val="FFFFFF"/>
                        </a:solidFill>
                        <a:effectLst/>
                        <a:latin typeface="+mn-lt"/>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pPr marL="0" algn="ctr" defTabSz="914400" rtl="0" eaLnBrk="1" latinLnBrk="0" hangingPunct="1">
                        <a:lnSpc>
                          <a:spcPct val="115000"/>
                        </a:lnSpc>
                        <a:spcAft>
                          <a:spcPts val="0"/>
                        </a:spcAft>
                      </a:pP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273136">
                <a:tc>
                  <a:txBody>
                    <a:bodyPr/>
                    <a:lstStyle/>
                    <a:p>
                      <a:pPr algn="ctr">
                        <a:lnSpc>
                          <a:spcPct val="115000"/>
                        </a:lnSpc>
                        <a:spcAft>
                          <a:spcPts val="0"/>
                        </a:spcAft>
                      </a:pPr>
                      <a:r>
                        <a:rPr lang="tr-TR" sz="900" b="1" dirty="0" smtClean="0">
                          <a:solidFill>
                            <a:srgbClr val="FFFFFF"/>
                          </a:solidFill>
                          <a:effectLst/>
                          <a:latin typeface="Calibri"/>
                          <a:ea typeface="Times New Roman"/>
                          <a:cs typeface="Calibri"/>
                        </a:rPr>
                        <a:t>BRANŞLAR</a:t>
                      </a:r>
                      <a:endParaRPr lang="tr-TR" sz="900" dirty="0">
                        <a:effectLst/>
                        <a:latin typeface="Calibri"/>
                        <a:ea typeface="Calibri"/>
                        <a:cs typeface="Times New Roman"/>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smtClean="0">
                          <a:solidFill>
                            <a:srgbClr val="FFFFFF"/>
                          </a:solidFill>
                          <a:effectLst/>
                          <a:latin typeface="Calibri"/>
                          <a:ea typeface="Times New Roman"/>
                          <a:cs typeface="Calibri"/>
                        </a:rPr>
                        <a:t>Norm Kadro</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a:solidFill>
                            <a:srgbClr val="FFFFFF"/>
                          </a:solidFill>
                          <a:effectLst/>
                          <a:latin typeface="Calibri"/>
                          <a:ea typeface="Times New Roman"/>
                          <a:cs typeface="Calibri"/>
                        </a:rPr>
                        <a:t>Mevcut</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900" b="1" dirty="0" smtClean="0">
                          <a:solidFill>
                            <a:srgbClr val="FFFFFF"/>
                          </a:solidFill>
                          <a:effectLst/>
                          <a:latin typeface="+mn-lt"/>
                          <a:ea typeface="Times New Roman"/>
                          <a:cs typeface="Calibri"/>
                        </a:rPr>
                        <a:t>İhtiyaç</a:t>
                      </a:r>
                      <a:endParaRPr lang="tr-TR" sz="900" dirty="0" smtClean="0">
                        <a:effectLst/>
                        <a:latin typeface="+mn-lt"/>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smtClean="0">
                          <a:solidFill>
                            <a:srgbClr val="FFFFFF"/>
                          </a:solidFill>
                          <a:effectLst/>
                          <a:latin typeface="Calibri"/>
                          <a:ea typeface="Times New Roman"/>
                          <a:cs typeface="Calibri"/>
                        </a:rPr>
                        <a:t>Norm Kadro</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a:solidFill>
                            <a:srgbClr val="FFFFFF"/>
                          </a:solidFill>
                          <a:effectLst/>
                          <a:latin typeface="Calibri"/>
                          <a:ea typeface="Times New Roman"/>
                          <a:cs typeface="Calibri"/>
                        </a:rPr>
                        <a:t>Mevcut</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900" b="1" dirty="0" smtClean="0">
                          <a:solidFill>
                            <a:srgbClr val="FFFFFF"/>
                          </a:solidFill>
                          <a:effectLst/>
                          <a:latin typeface="+mn-lt"/>
                          <a:ea typeface="Times New Roman"/>
                          <a:cs typeface="Calibri"/>
                        </a:rPr>
                        <a:t>İhtiyaç</a:t>
                      </a:r>
                      <a:endParaRPr lang="tr-TR" sz="900" dirty="0" smtClean="0">
                        <a:effectLst/>
                        <a:latin typeface="+mn-lt"/>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smtClean="0">
                          <a:solidFill>
                            <a:srgbClr val="FFFFFF"/>
                          </a:solidFill>
                          <a:effectLst/>
                          <a:latin typeface="Calibri"/>
                          <a:ea typeface="Times New Roman"/>
                          <a:cs typeface="Calibri"/>
                        </a:rPr>
                        <a:t>Norm Kadro</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a:solidFill>
                            <a:srgbClr val="FFFFFF"/>
                          </a:solidFill>
                          <a:effectLst/>
                          <a:latin typeface="Calibri"/>
                          <a:ea typeface="Times New Roman"/>
                          <a:cs typeface="Calibri"/>
                        </a:rPr>
                        <a:t>Mevcut</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900" b="1" dirty="0" smtClean="0">
                          <a:solidFill>
                            <a:srgbClr val="FFFFFF"/>
                          </a:solidFill>
                          <a:effectLst/>
                          <a:latin typeface="+mn-lt"/>
                          <a:ea typeface="Times New Roman"/>
                          <a:cs typeface="Calibri"/>
                        </a:rPr>
                        <a:t>İhtiyaç</a:t>
                      </a:r>
                      <a:endParaRPr lang="tr-TR" sz="900" dirty="0" smtClean="0">
                        <a:effectLst/>
                        <a:latin typeface="+mn-lt"/>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smtClean="0">
                          <a:solidFill>
                            <a:srgbClr val="FFFFFF"/>
                          </a:solidFill>
                          <a:effectLst/>
                          <a:latin typeface="Calibri"/>
                          <a:ea typeface="Times New Roman"/>
                          <a:cs typeface="Calibri"/>
                        </a:rPr>
                        <a:t>Norm Kadro</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dirty="0">
                          <a:solidFill>
                            <a:srgbClr val="FFFFFF"/>
                          </a:solidFill>
                          <a:effectLst/>
                          <a:latin typeface="Calibri"/>
                          <a:ea typeface="Times New Roman"/>
                          <a:cs typeface="Calibri"/>
                        </a:rPr>
                        <a:t>Mevcut</a:t>
                      </a:r>
                      <a:endParaRPr lang="tr-TR" sz="900" dirty="0">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tr-TR" sz="900" b="1" dirty="0" smtClean="0">
                          <a:solidFill>
                            <a:srgbClr val="FFFFFF"/>
                          </a:solidFill>
                          <a:effectLst/>
                          <a:latin typeface="+mn-lt"/>
                          <a:ea typeface="Times New Roman"/>
                          <a:cs typeface="Calibri"/>
                        </a:rPr>
                        <a:t>İhtiyaç</a:t>
                      </a:r>
                      <a:endParaRPr lang="tr-TR" sz="900" dirty="0" smtClean="0">
                        <a:effectLst/>
                        <a:latin typeface="+mn-lt"/>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Türk Dili Edebiyatı</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Matematik</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6</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İngilizce</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5</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Tarih</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12414">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Coğrafya</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Fizik</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200" dirty="0" smtClean="0">
                          <a:effectLst/>
                          <a:latin typeface="Bookman Old Style" panose="02050604050505020204" pitchFamily="18" charset="0"/>
                          <a:ea typeface="Times New Roman" panose="02020603050405020304" pitchFamily="18" charset="0"/>
                        </a:rPr>
                        <a:t>Kimya</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Biyoloji</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Felsefe</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Müzik</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Resim</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Beden Eğitimi</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Rehber </a:t>
                      </a:r>
                      <a:r>
                        <a:rPr lang="tr-TR" sz="1100" dirty="0" err="1">
                          <a:effectLst/>
                          <a:latin typeface="Bookman Old Style" panose="02050604050505020204" pitchFamily="18" charset="0"/>
                          <a:ea typeface="Times New Roman" panose="02020603050405020304" pitchFamily="18" charset="0"/>
                        </a:rPr>
                        <a:t>Psi</a:t>
                      </a:r>
                      <a:r>
                        <a:rPr lang="tr-TR" sz="1100" dirty="0">
                          <a:effectLst/>
                          <a:latin typeface="Bookman Old Style" panose="02050604050505020204" pitchFamily="18" charset="0"/>
                          <a:ea typeface="Times New Roman" panose="02020603050405020304" pitchFamily="18" charset="0"/>
                        </a:rPr>
                        <a:t>. Danış.</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BE5F1"/>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Almanca</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151279">
                <a:tc>
                  <a:txBody>
                    <a:bodyPr/>
                    <a:lstStyle/>
                    <a:p>
                      <a:pPr algn="l">
                        <a:spcAft>
                          <a:spcPts val="0"/>
                        </a:spcAft>
                      </a:pPr>
                      <a:r>
                        <a:rPr lang="tr-TR" sz="1100" dirty="0">
                          <a:effectLst/>
                          <a:latin typeface="Bookman Old Style" panose="02050604050505020204" pitchFamily="18" charset="0"/>
                          <a:ea typeface="Times New Roman" panose="02020603050405020304" pitchFamily="18" charset="0"/>
                        </a:rPr>
                        <a:t>Din Kültürü Ve Ahlak Bilgisi</a:t>
                      </a: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157734">
                <a:tc>
                  <a:txBody>
                    <a:bodyPr/>
                    <a:lstStyle/>
                    <a:p>
                      <a:pPr algn="l">
                        <a:spcAft>
                          <a:spcPts val="0"/>
                        </a:spcAft>
                      </a:pPr>
                      <a:endParaRPr lang="tr-TR" sz="12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endParaRPr lang="tr-TR" sz="800" b="1" dirty="0">
                        <a:solidFill>
                          <a:schemeClr val="bg1"/>
                        </a:solidFill>
                        <a:effectLst/>
                        <a:latin typeface="Calibri"/>
                        <a:ea typeface="Calibri"/>
                        <a:cs typeface="Times New Roman"/>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bl>
          </a:graphicData>
        </a:graphic>
      </p:graphicFrame>
      <p:sp>
        <p:nvSpPr>
          <p:cNvPr id="12"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12</a:t>
            </a:fld>
            <a:r>
              <a:rPr lang="tr-TR" sz="1300" dirty="0" smtClean="0">
                <a:solidFill>
                  <a:schemeClr val="tx1"/>
                </a:solidFill>
              </a:rPr>
              <a:t> -</a:t>
            </a:r>
            <a:endParaRPr lang="tr-TR" sz="1300" dirty="0">
              <a:solidFill>
                <a:schemeClr val="tx1"/>
              </a:solidFill>
            </a:endParaRPr>
          </a:p>
        </p:txBody>
      </p:sp>
    </p:spTree>
    <p:extLst>
      <p:ext uri="{BB962C8B-B14F-4D97-AF65-F5344CB8AC3E}">
        <p14:creationId xmlns="" xmlns:p14="http://schemas.microsoft.com/office/powerpoint/2010/main" val="1553456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 8"/>
          <p:cNvGrpSpPr/>
          <p:nvPr/>
        </p:nvGrpSpPr>
        <p:grpSpPr>
          <a:xfrm>
            <a:off x="-26127" y="-11965"/>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2"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13</a:t>
            </a:fld>
            <a:r>
              <a:rPr lang="tr-TR" sz="1300" dirty="0" smtClean="0">
                <a:solidFill>
                  <a:schemeClr val="tx1"/>
                </a:solidFill>
              </a:rPr>
              <a:t> -</a:t>
            </a:r>
            <a:endParaRPr lang="tr-TR" sz="1300" dirty="0">
              <a:solidFill>
                <a:schemeClr val="tx1"/>
              </a:solidFill>
            </a:endParaRPr>
          </a:p>
        </p:txBody>
      </p:sp>
      <p:graphicFrame>
        <p:nvGraphicFramePr>
          <p:cNvPr id="13" name="Tablo 1"/>
          <p:cNvGraphicFramePr>
            <a:graphicFrameLocks noGrp="1"/>
          </p:cNvGraphicFramePr>
          <p:nvPr>
            <p:extLst>
              <p:ext uri="{D42A27DB-BD31-4B8C-83A1-F6EECF244321}">
                <p14:modId xmlns="" xmlns:p14="http://schemas.microsoft.com/office/powerpoint/2010/main" val="4102255443"/>
              </p:ext>
            </p:extLst>
          </p:nvPr>
        </p:nvGraphicFramePr>
        <p:xfrm>
          <a:off x="714350" y="1142984"/>
          <a:ext cx="7858177" cy="3331125"/>
        </p:xfrm>
        <a:graphic>
          <a:graphicData uri="http://schemas.openxmlformats.org/drawingml/2006/table">
            <a:tbl>
              <a:tblPr/>
              <a:tblGrid>
                <a:gridCol w="362551"/>
                <a:gridCol w="2817541"/>
                <a:gridCol w="935617"/>
                <a:gridCol w="935617"/>
                <a:gridCol w="935617"/>
                <a:gridCol w="935617"/>
                <a:gridCol w="935617"/>
              </a:tblGrid>
              <a:tr h="1375845">
                <a:tc gridSpan="7">
                  <a:txBody>
                    <a:bodyPr/>
                    <a:lstStyle/>
                    <a:p>
                      <a:pPr algn="ctr" rtl="0" fontAlgn="ctr"/>
                      <a:r>
                        <a:rPr lang="tr-TR" sz="1800" b="1" i="0" u="none" strike="noStrike" kern="1200" dirty="0" smtClean="0">
                          <a:solidFill>
                            <a:srgbClr val="FFFFFF"/>
                          </a:solidFill>
                          <a:effectLst/>
                          <a:latin typeface="Calibri"/>
                          <a:ea typeface="+mn-ea"/>
                          <a:cs typeface="+mn-cs"/>
                        </a:rPr>
                        <a:t>EYÜP AYGAR ANADOLU LİSESİ </a:t>
                      </a:r>
                      <a:r>
                        <a:rPr lang="tr-TR" sz="1800" b="1" i="0" u="none" strike="noStrike" dirty="0" smtClean="0">
                          <a:solidFill>
                            <a:srgbClr val="FFFFFF"/>
                          </a:solidFill>
                          <a:effectLst/>
                          <a:latin typeface="Calibri"/>
                        </a:rPr>
                        <a:t>OSYM </a:t>
                      </a:r>
                      <a:r>
                        <a:rPr lang="tr-TR" sz="1800" b="1" i="0" u="none" strike="noStrike" dirty="0">
                          <a:solidFill>
                            <a:srgbClr val="FFFFFF"/>
                          </a:solidFill>
                          <a:effectLst/>
                          <a:latin typeface="Calibri"/>
                        </a:rPr>
                        <a:t>SINAVLARI BAŞARI ORANLARI </a:t>
                      </a:r>
                    </a:p>
                  </a:txBody>
                  <a:tcPr marL="8187" marR="8187" marT="8187" marB="0" anchor="ctr">
                    <a:lnL w="12700" cap="flat" cmpd="sng" algn="ctr">
                      <a:solidFill>
                        <a:srgbClr val="FF0000"/>
                      </a:solid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rgbClr val="FF0000"/>
                      </a:solidFill>
                      <a:prstDash val="solid"/>
                      <a:round/>
                      <a:headEnd type="none" w="med" len="med"/>
                      <a:tailEnd type="none" w="med" len="med"/>
                    </a:lnB>
                    <a:solidFill>
                      <a:srgbClr val="FF0000"/>
                    </a:solidFill>
                  </a:tcPr>
                </a:tc>
                <a:tc hMerge="1">
                  <a:txBody>
                    <a:bodyPr/>
                    <a:lstStyle/>
                    <a:p>
                      <a:endParaRPr lang="tr-TR"/>
                    </a:p>
                  </a:txBody>
                  <a:tcPr/>
                </a:tc>
                <a:tc hMerge="1">
                  <a:txBody>
                    <a:bodyPr/>
                    <a:lstStyle/>
                    <a:p>
                      <a:endParaRPr lang="tr-TR"/>
                    </a:p>
                  </a:txBody>
                  <a:tcPr/>
                </a:tc>
                <a:tc hMerge="1">
                  <a:txBody>
                    <a:bodyPr/>
                    <a:lstStyle/>
                    <a:p>
                      <a:pPr algn="ctr" rtl="0" fontAlgn="ctr"/>
                      <a:endParaRPr lang="tr-TR" sz="900" b="1" i="0" u="none" strike="noStrike" dirty="0">
                        <a:solidFill>
                          <a:srgbClr val="FFFFFF"/>
                        </a:solidFill>
                        <a:effectLst/>
                        <a:latin typeface="Calibri"/>
                      </a:endParaRPr>
                    </a:p>
                  </a:txBody>
                  <a:tcPr marL="8187" marR="8187" marT="8187"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a:noFill/>
                    </a:lnT>
                    <a:lnB w="12700" cap="flat" cmpd="sng" algn="ctr">
                      <a:solidFill>
                        <a:srgbClr val="FF0000"/>
                      </a:solidFill>
                      <a:prstDash val="solid"/>
                      <a:round/>
                      <a:headEnd type="none" w="med" len="med"/>
                      <a:tailEnd type="none" w="med" len="med"/>
                    </a:lnB>
                    <a:solidFill>
                      <a:srgbClr val="FF0000"/>
                    </a:solidFill>
                  </a:tcPr>
                </a:tc>
                <a:tc hMerge="1">
                  <a:txBody>
                    <a:bodyPr/>
                    <a:lstStyle/>
                    <a:p>
                      <a:pPr algn="ctr" rtl="0" fontAlgn="ctr"/>
                      <a:endParaRPr lang="tr-TR" sz="900" b="1" i="0" u="none" strike="noStrike" dirty="0">
                        <a:solidFill>
                          <a:srgbClr val="FFFFFF"/>
                        </a:solidFill>
                        <a:effectLst/>
                        <a:latin typeface="Calibri"/>
                      </a:endParaRPr>
                    </a:p>
                  </a:txBody>
                  <a:tcPr marL="8187" marR="8187" marT="8187"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a:noFill/>
                    </a:lnT>
                    <a:lnB w="12700" cap="flat" cmpd="sng" algn="ctr">
                      <a:solidFill>
                        <a:srgbClr val="FF0000"/>
                      </a:solidFill>
                      <a:prstDash val="solid"/>
                      <a:round/>
                      <a:headEnd type="none" w="med" len="med"/>
                      <a:tailEnd type="none" w="med" len="med"/>
                    </a:lnB>
                    <a:solidFill>
                      <a:srgbClr val="FF0000"/>
                    </a:solidFill>
                  </a:tcPr>
                </a:tc>
                <a:tc hMerge="1">
                  <a:txBody>
                    <a:bodyPr/>
                    <a:lstStyle/>
                    <a:p>
                      <a:pPr algn="ctr" rtl="0" fontAlgn="ctr"/>
                      <a:endParaRPr lang="tr-TR" sz="900" b="1" i="0" u="none" strike="noStrike" dirty="0">
                        <a:solidFill>
                          <a:srgbClr val="FFFFFF"/>
                        </a:solidFill>
                        <a:effectLst/>
                        <a:latin typeface="Calibri"/>
                      </a:endParaRPr>
                    </a:p>
                  </a:txBody>
                  <a:tcPr marL="8187" marR="8187" marT="8187" marB="0"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a:noFill/>
                    </a:lnT>
                    <a:lnB w="12700" cap="flat" cmpd="sng" algn="ctr">
                      <a:solidFill>
                        <a:srgbClr val="FF0000"/>
                      </a:solidFill>
                      <a:prstDash val="solid"/>
                      <a:round/>
                      <a:headEnd type="none" w="med" len="med"/>
                      <a:tailEnd type="none" w="med" len="med"/>
                    </a:lnB>
                    <a:solidFill>
                      <a:srgbClr val="FF0000"/>
                    </a:solidFill>
                  </a:tcPr>
                </a:tc>
                <a:tc hMerge="1">
                  <a:txBody>
                    <a:bodyPr/>
                    <a:lstStyle/>
                    <a:p>
                      <a:pPr algn="ctr" rtl="0" fontAlgn="ctr"/>
                      <a:endParaRPr lang="tr-TR" sz="900" b="1" i="0" u="none" strike="noStrike" dirty="0">
                        <a:solidFill>
                          <a:srgbClr val="FFFFFF"/>
                        </a:solidFill>
                        <a:effectLst/>
                        <a:latin typeface="Calibri"/>
                      </a:endParaRPr>
                    </a:p>
                  </a:txBody>
                  <a:tcPr marL="8187" marR="8187" marT="8187" marB="0" anchor="ctr">
                    <a:lnL w="12700" cap="flat" cmpd="sng" algn="ctr">
                      <a:solidFill>
                        <a:srgbClr val="FF0000"/>
                      </a:solidFill>
                      <a:prstDash val="solid"/>
                      <a:round/>
                      <a:headEnd type="none" w="med" len="med"/>
                      <a:tailEnd type="none" w="med" len="med"/>
                    </a:lnL>
                    <a:lnR>
                      <a:noFill/>
                    </a:lnR>
                    <a:lnT>
                      <a:noFill/>
                    </a:lnT>
                    <a:lnB w="12700" cap="flat" cmpd="sng" algn="ctr">
                      <a:solidFill>
                        <a:srgbClr val="FF0000"/>
                      </a:solidFill>
                      <a:prstDash val="solid"/>
                      <a:round/>
                      <a:headEnd type="none" w="med" len="med"/>
                      <a:tailEnd type="none" w="med" len="med"/>
                    </a:lnB>
                    <a:solidFill>
                      <a:srgbClr val="FF0000"/>
                    </a:solidFill>
                  </a:tcPr>
                </a:tc>
              </a:tr>
              <a:tr h="1267361">
                <a:tc>
                  <a:txBody>
                    <a:bodyPr/>
                    <a:lstStyle/>
                    <a:p>
                      <a:pPr algn="ctr" rtl="0" fontAlgn="ctr"/>
                      <a:r>
                        <a:rPr lang="tr-TR" sz="1100" b="1" i="0" u="none" strike="noStrike" dirty="0">
                          <a:solidFill>
                            <a:srgbClr val="FFFFFF"/>
                          </a:solidFill>
                          <a:effectLst/>
                          <a:latin typeface="Arial TUR"/>
                        </a:rPr>
                        <a:t>S.N.</a:t>
                      </a:r>
                    </a:p>
                  </a:txBody>
                  <a:tcPr marL="8187" marR="8187" marT="8187" marB="0" anchor="ctr">
                    <a:lnL w="12700" cap="flat" cmpd="sng" algn="ctr">
                      <a:solidFill>
                        <a:srgbClr val="4F81BD"/>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tr-TR" sz="1100" b="1" i="0" u="none" strike="noStrike" dirty="0">
                          <a:solidFill>
                            <a:srgbClr val="FFFFFF"/>
                          </a:solidFill>
                          <a:effectLst/>
                          <a:latin typeface="Arial TUR"/>
                        </a:rPr>
                        <a:t>OKULUN ADI</a:t>
                      </a: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100" b="1" i="0" u="none" strike="noStrike" dirty="0" smtClean="0">
                          <a:solidFill>
                            <a:srgbClr val="FFFFFF"/>
                          </a:solidFill>
                          <a:effectLst/>
                          <a:latin typeface="Arial TUR"/>
                        </a:rPr>
                        <a:t>2017 Başarı Yüzdesi</a:t>
                      </a: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tr-TR" sz="1100" b="1" i="0" u="none" strike="noStrike" dirty="0" smtClean="0">
                          <a:solidFill>
                            <a:srgbClr val="FFFFFF"/>
                          </a:solidFill>
                          <a:effectLst/>
                          <a:latin typeface="Arial TUR"/>
                        </a:rPr>
                        <a:t>2018 Başarı Yüzdesi</a:t>
                      </a:r>
                      <a:endParaRPr lang="tr-TR" sz="1100" b="1" i="0" u="none" strike="noStrike" dirty="0">
                        <a:solidFill>
                          <a:srgbClr val="FFFFFF"/>
                        </a:solidFill>
                        <a:effectLst/>
                        <a:latin typeface="Arial TUR"/>
                      </a:endParaRP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tr-TR" sz="1100" b="1" i="0" u="none" strike="noStrike" dirty="0" smtClean="0">
                          <a:solidFill>
                            <a:srgbClr val="FFFFFF"/>
                          </a:solidFill>
                          <a:effectLst/>
                          <a:latin typeface="Arial TUR"/>
                        </a:rPr>
                        <a:t>2019 Başarı Yüzdesi</a:t>
                      </a:r>
                      <a:endParaRPr lang="tr-TR" sz="1100" b="1" i="0" u="none" strike="noStrike" dirty="0">
                        <a:solidFill>
                          <a:srgbClr val="FFFFFF"/>
                        </a:solidFill>
                        <a:effectLst/>
                        <a:latin typeface="Arial TUR"/>
                      </a:endParaRP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tr-TR" sz="1100" b="1" i="0" u="none" strike="noStrike" dirty="0" smtClean="0">
                          <a:solidFill>
                            <a:srgbClr val="FFFFFF"/>
                          </a:solidFill>
                          <a:effectLst/>
                          <a:latin typeface="Arial TUR"/>
                        </a:rPr>
                        <a:t>2020 Başarı Yüzdesi</a:t>
                      </a:r>
                      <a:endParaRPr lang="tr-TR" sz="1100" b="1" i="0" u="none" strike="noStrike" dirty="0">
                        <a:solidFill>
                          <a:srgbClr val="FFFFFF"/>
                        </a:solidFill>
                        <a:effectLst/>
                        <a:latin typeface="Arial TUR"/>
                      </a:endParaRP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c>
                  <a:txBody>
                    <a:bodyPr/>
                    <a:lstStyle/>
                    <a:p>
                      <a:pPr algn="ctr" rtl="0" fontAlgn="ctr"/>
                      <a:r>
                        <a:rPr lang="tr-TR" sz="1100" b="1" i="0" u="none" strike="noStrike" dirty="0" smtClean="0">
                          <a:solidFill>
                            <a:srgbClr val="FFFFFF"/>
                          </a:solidFill>
                          <a:effectLst/>
                          <a:latin typeface="Arial TUR"/>
                        </a:rPr>
                        <a:t>2021 Başarı Yüzdesi</a:t>
                      </a:r>
                      <a:endParaRPr lang="tr-TR" sz="1100" b="1" i="0" u="none" strike="noStrike" dirty="0">
                        <a:solidFill>
                          <a:srgbClr val="FFFFFF"/>
                        </a:solidFill>
                        <a:effectLst/>
                        <a:latin typeface="Arial TUR"/>
                      </a:endParaRPr>
                    </a:p>
                  </a:txBody>
                  <a:tcPr marL="8187" marR="8187" marT="8187" marB="0" anchor="ctr">
                    <a:lnL w="6350" cap="flat" cmpd="sng" algn="ctr">
                      <a:solidFill>
                        <a:srgbClr val="FFFFFF"/>
                      </a:solidFill>
                      <a:prstDash val="solid"/>
                      <a:round/>
                      <a:headEnd type="none" w="med" len="med"/>
                      <a:tailEnd type="none" w="med" len="med"/>
                    </a:lnL>
                    <a:lnR w="6350" cap="flat" cmpd="sng" algn="ctr">
                      <a:solidFill>
                        <a:srgbClr val="4F81BD"/>
                      </a:solidFill>
                      <a:prstDash val="solid"/>
                      <a:round/>
                      <a:headEnd type="none" w="med" len="med"/>
                      <a:tailEnd type="none" w="med" len="med"/>
                    </a:lnR>
                    <a:lnT w="12700" cap="flat" cmpd="sng" algn="ctr">
                      <a:solidFill>
                        <a:srgbClr val="FF0000"/>
                      </a:solidFill>
                      <a:prstDash val="solid"/>
                      <a:round/>
                      <a:headEnd type="none" w="med" len="med"/>
                      <a:tailEnd type="none" w="med" len="med"/>
                    </a:lnT>
                    <a:lnB w="6350" cap="flat" cmpd="sng" algn="ctr">
                      <a:solidFill>
                        <a:srgbClr val="4F81BD"/>
                      </a:solidFill>
                      <a:prstDash val="solid"/>
                      <a:round/>
                      <a:headEnd type="none" w="med" len="med"/>
                      <a:tailEnd type="none" w="med" len="med"/>
                    </a:lnB>
                    <a:solidFill>
                      <a:srgbClr val="4F81BD"/>
                    </a:solidFill>
                  </a:tcPr>
                </a:tc>
              </a:tr>
              <a:tr h="687919">
                <a:tc>
                  <a:txBody>
                    <a:bodyPr/>
                    <a:lstStyle/>
                    <a:p>
                      <a:pPr algn="ctr" rtl="0" fontAlgn="ctr"/>
                      <a:r>
                        <a:rPr lang="tr-TR" sz="1100" b="1" i="0" u="none" strike="noStrike" dirty="0">
                          <a:solidFill>
                            <a:srgbClr val="000000"/>
                          </a:solidFill>
                          <a:effectLst/>
                          <a:latin typeface="Arial"/>
                        </a:rPr>
                        <a:t>1</a:t>
                      </a:r>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l" rtl="0" fontAlgn="ctr"/>
                      <a:r>
                        <a:rPr lang="tr-TR" sz="1100" b="1" i="0" u="none" strike="noStrike" kern="1200" dirty="0" smtClean="0">
                          <a:solidFill>
                            <a:srgbClr val="000000"/>
                          </a:solidFill>
                          <a:effectLst/>
                          <a:latin typeface="Arial"/>
                          <a:ea typeface="+mn-ea"/>
                          <a:cs typeface="+mn-cs"/>
                        </a:rPr>
                        <a:t>EYÜP AYGAR ANADOLU LİSESİ </a:t>
                      </a:r>
                      <a:endParaRPr lang="tr-TR" sz="1100" b="1" i="0" u="none" strike="noStrike" kern="1200" dirty="0">
                        <a:solidFill>
                          <a:srgbClr val="000000"/>
                        </a:solidFill>
                        <a:effectLst/>
                        <a:latin typeface="Arial"/>
                        <a:ea typeface="+mn-ea"/>
                        <a:cs typeface="+mn-cs"/>
                      </a:endParaRPr>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mn-lt"/>
                        </a:rPr>
                        <a:t>% 48,0</a:t>
                      </a:r>
                      <a:endParaRPr lang="tr-TR" sz="1600" b="0" i="0" u="none" strike="noStrike" dirty="0">
                        <a:solidFill>
                          <a:srgbClr val="000000"/>
                        </a:solidFill>
                        <a:effectLst/>
                        <a:latin typeface="Calibri"/>
                      </a:endParaRPr>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tr-TR" sz="1600" b="0" i="0" u="none" strike="noStrike" dirty="0" smtClean="0">
                          <a:solidFill>
                            <a:srgbClr val="000000"/>
                          </a:solidFill>
                          <a:effectLst/>
                          <a:latin typeface="Calibri"/>
                        </a:rPr>
                        <a:t>%</a:t>
                      </a:r>
                      <a:r>
                        <a:rPr lang="tr-TR" sz="1600" b="0" i="0" u="none" strike="noStrike" baseline="0" dirty="0" smtClean="0">
                          <a:solidFill>
                            <a:srgbClr val="000000"/>
                          </a:solidFill>
                          <a:effectLst/>
                          <a:latin typeface="Calibri"/>
                        </a:rPr>
                        <a:t> 44,0</a:t>
                      </a:r>
                      <a:endParaRPr lang="tr-TR" sz="1600" b="0" i="0" u="none" strike="noStrike" dirty="0">
                        <a:solidFill>
                          <a:srgbClr val="000000"/>
                        </a:solidFill>
                        <a:effectLst/>
                        <a:latin typeface="Calibri"/>
                      </a:endParaRPr>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pPr algn="ctr" fontAlgn="ctr"/>
                      <a:r>
                        <a:rPr lang="tr-TR" sz="1600" b="0" i="0" u="none" strike="noStrike" dirty="0" smtClean="0">
                          <a:solidFill>
                            <a:srgbClr val="000000"/>
                          </a:solidFill>
                          <a:effectLst/>
                          <a:latin typeface="Calibri"/>
                        </a:rPr>
                        <a:t>%</a:t>
                      </a:r>
                      <a:r>
                        <a:rPr lang="tr-TR" sz="1600" b="0" i="0" u="none" strike="noStrike" baseline="0" dirty="0" smtClean="0">
                          <a:solidFill>
                            <a:srgbClr val="000000"/>
                          </a:solidFill>
                          <a:effectLst/>
                          <a:latin typeface="Calibri"/>
                        </a:rPr>
                        <a:t> 41,0</a:t>
                      </a:r>
                      <a:endParaRPr lang="tr-TR" sz="1600" b="0" i="0" u="none" strike="noStrike" dirty="0">
                        <a:solidFill>
                          <a:srgbClr val="000000"/>
                        </a:solidFill>
                        <a:effectLst/>
                        <a:latin typeface="Calibri"/>
                      </a:endParaRPr>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r>
                        <a:rPr lang="tr-TR" dirty="0" smtClean="0"/>
                        <a:t>%34</a:t>
                      </a:r>
                      <a:endParaRPr lang="tr-TR" dirty="0"/>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c>
                  <a:txBody>
                    <a:bodyPr/>
                    <a:lstStyle/>
                    <a:p>
                      <a:r>
                        <a:rPr lang="tr-TR" smtClean="0"/>
                        <a:t>%19</a:t>
                      </a:r>
                      <a:endParaRPr lang="tr-TR" dirty="0"/>
                    </a:p>
                  </a:txBody>
                  <a:tcPr marL="8187" marR="8187" marT="8187" marB="0" anchor="ctr">
                    <a:lnL w="6350" cap="flat" cmpd="sng" algn="ctr">
                      <a:solidFill>
                        <a:srgbClr val="4F81BD"/>
                      </a:solidFill>
                      <a:prstDash val="solid"/>
                      <a:round/>
                      <a:headEnd type="none" w="med" len="med"/>
                      <a:tailEnd type="none" w="med" len="med"/>
                    </a:lnL>
                    <a:lnR w="6350" cap="flat" cmpd="sng" algn="ctr">
                      <a:solidFill>
                        <a:srgbClr val="4F81BD"/>
                      </a:solidFill>
                      <a:prstDash val="solid"/>
                      <a:round/>
                      <a:headEnd type="none" w="med" len="med"/>
                      <a:tailEnd type="none" w="med" len="med"/>
                    </a:lnR>
                    <a:lnT w="6350" cap="flat" cmpd="sng" algn="ctr">
                      <a:solidFill>
                        <a:srgbClr val="4F81BD"/>
                      </a:solidFill>
                      <a:prstDash val="solid"/>
                      <a:round/>
                      <a:headEnd type="none" w="med" len="med"/>
                      <a:tailEnd type="none" w="med" len="med"/>
                    </a:lnT>
                    <a:lnB w="6350" cap="flat" cmpd="sng" algn="ctr">
                      <a:solidFill>
                        <a:srgbClr val="4F81BD"/>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5534566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 8"/>
          <p:cNvGrpSpPr/>
          <p:nvPr/>
        </p:nvGrpSpPr>
        <p:grpSpPr>
          <a:xfrm>
            <a:off x="-26127" y="-11965"/>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2" name="Dikdörtgen 1"/>
          <p:cNvSpPr/>
          <p:nvPr/>
        </p:nvSpPr>
        <p:spPr>
          <a:xfrm>
            <a:off x="731575" y="836713"/>
            <a:ext cx="7680853"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1200" b="1" dirty="0" smtClean="0"/>
              <a:t> PROJELER</a:t>
            </a:r>
            <a:endParaRPr lang="tr-TR" sz="1200" dirty="0"/>
          </a:p>
        </p:txBody>
      </p:sp>
      <p:sp>
        <p:nvSpPr>
          <p:cNvPr id="12"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14</a:t>
            </a:fld>
            <a:r>
              <a:rPr lang="tr-TR" sz="1300" dirty="0" smtClean="0">
                <a:solidFill>
                  <a:schemeClr val="tx1"/>
                </a:solidFill>
              </a:rPr>
              <a:t> -</a:t>
            </a:r>
            <a:endParaRPr lang="tr-TR" sz="1300" dirty="0">
              <a:solidFill>
                <a:schemeClr val="tx1"/>
              </a:solidFill>
            </a:endParaRPr>
          </a:p>
        </p:txBody>
      </p:sp>
      <p:graphicFrame>
        <p:nvGraphicFramePr>
          <p:cNvPr id="9" name="Tablo 2"/>
          <p:cNvGraphicFramePr>
            <a:graphicFrameLocks noGrp="1"/>
          </p:cNvGraphicFramePr>
          <p:nvPr>
            <p:extLst>
              <p:ext uri="{D42A27DB-BD31-4B8C-83A1-F6EECF244321}">
                <p14:modId xmlns="" xmlns:p14="http://schemas.microsoft.com/office/powerpoint/2010/main" val="3629119353"/>
              </p:ext>
            </p:extLst>
          </p:nvPr>
        </p:nvGraphicFramePr>
        <p:xfrm>
          <a:off x="571472" y="1357300"/>
          <a:ext cx="8001060" cy="4357717"/>
        </p:xfrm>
        <a:graphic>
          <a:graphicData uri="http://schemas.openxmlformats.org/drawingml/2006/table">
            <a:tbl>
              <a:tblPr firstRow="1" firstCol="1" bandRow="1"/>
              <a:tblGrid>
                <a:gridCol w="1497752"/>
                <a:gridCol w="791870"/>
                <a:gridCol w="791870"/>
                <a:gridCol w="819928"/>
                <a:gridCol w="819928"/>
                <a:gridCol w="819928"/>
                <a:gridCol w="819928"/>
                <a:gridCol w="819928"/>
                <a:gridCol w="819928"/>
              </a:tblGrid>
              <a:tr h="432990">
                <a:tc>
                  <a:txBody>
                    <a:bodyPr/>
                    <a:lstStyle/>
                    <a:p>
                      <a:pPr algn="ctr">
                        <a:lnSpc>
                          <a:spcPct val="115000"/>
                        </a:lnSpc>
                        <a:spcAft>
                          <a:spcPts val="0"/>
                        </a:spcAft>
                      </a:pPr>
                      <a:endParaRPr lang="tr-TR" sz="900" dirty="0">
                        <a:effectLst/>
                        <a:latin typeface="Calibri"/>
                        <a:ea typeface="Calibri"/>
                        <a:cs typeface="Times New Roman"/>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2">
                  <a:txBody>
                    <a:bodyPr/>
                    <a:lstStyle/>
                    <a:p>
                      <a:pPr marL="0" algn="ctr" defTabSz="914400" rtl="0" eaLnBrk="1" latinLnBrk="0" hangingPunct="1">
                        <a:lnSpc>
                          <a:spcPct val="115000"/>
                        </a:lnSpc>
                        <a:spcAft>
                          <a:spcPts val="0"/>
                        </a:spcAft>
                      </a:pPr>
                      <a:r>
                        <a:rPr lang="tr-TR" sz="1400" b="1" kern="1200" dirty="0" smtClean="0">
                          <a:solidFill>
                            <a:srgbClr val="FFFFFF"/>
                          </a:solidFill>
                          <a:effectLst/>
                          <a:latin typeface="Calibri"/>
                          <a:ea typeface="Times New Roman"/>
                          <a:cs typeface="Calibri"/>
                        </a:rPr>
                        <a:t>2018-2019</a:t>
                      </a:r>
                      <a:endParaRPr lang="tr-TR" sz="14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tr-TR"/>
                    </a:p>
                  </a:txBody>
                  <a:tcPr/>
                </a:tc>
                <a:tc gridSpan="2">
                  <a:txBody>
                    <a:bodyPr/>
                    <a:lstStyle/>
                    <a:p>
                      <a:pPr marL="0" algn="ctr" defTabSz="914400" rtl="0" eaLnBrk="1" latinLnBrk="0" hangingPunct="1">
                        <a:lnSpc>
                          <a:spcPct val="115000"/>
                        </a:lnSpc>
                        <a:spcAft>
                          <a:spcPts val="0"/>
                        </a:spcAft>
                      </a:pPr>
                      <a:r>
                        <a:rPr lang="tr-TR" sz="1400" b="1" kern="1200" dirty="0" smtClean="0">
                          <a:solidFill>
                            <a:srgbClr val="FFFFFF"/>
                          </a:solidFill>
                          <a:effectLst/>
                          <a:latin typeface="Calibri"/>
                          <a:ea typeface="Times New Roman"/>
                          <a:cs typeface="Calibri"/>
                        </a:rPr>
                        <a:t>2019-2020</a:t>
                      </a:r>
                      <a:endParaRPr lang="tr-TR" sz="14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tr-TR"/>
                    </a:p>
                  </a:txBody>
                  <a:tcPr/>
                </a:tc>
                <a:tc gridSpan="2">
                  <a:txBody>
                    <a:bodyPr/>
                    <a:lstStyle/>
                    <a:p>
                      <a:pPr marL="0" algn="ctr" defTabSz="914400" rtl="0" eaLnBrk="1" latinLnBrk="0" hangingPunct="1">
                        <a:lnSpc>
                          <a:spcPct val="115000"/>
                        </a:lnSpc>
                        <a:spcAft>
                          <a:spcPts val="0"/>
                        </a:spcAft>
                      </a:pPr>
                      <a:r>
                        <a:rPr lang="tr-TR" sz="1400" b="1" kern="1200" dirty="0" smtClean="0">
                          <a:solidFill>
                            <a:srgbClr val="FFFFFF"/>
                          </a:solidFill>
                          <a:effectLst/>
                          <a:latin typeface="Calibri"/>
                          <a:ea typeface="Times New Roman"/>
                          <a:cs typeface="Calibri"/>
                        </a:rPr>
                        <a:t>2020-2021</a:t>
                      </a:r>
                      <a:endParaRPr lang="tr-TR" sz="14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tr-T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gridSpan="2">
                  <a:txBody>
                    <a:bodyPr/>
                    <a:lstStyle/>
                    <a:p>
                      <a:pPr marL="0" algn="ctr" defTabSz="914400" rtl="0" eaLnBrk="1" latinLnBrk="0" hangingPunct="1">
                        <a:lnSpc>
                          <a:spcPct val="115000"/>
                        </a:lnSpc>
                        <a:spcAft>
                          <a:spcPts val="0"/>
                        </a:spcAft>
                      </a:pPr>
                      <a:r>
                        <a:rPr lang="tr-TR" sz="1400" b="1" kern="1200" dirty="0" smtClean="0">
                          <a:solidFill>
                            <a:srgbClr val="FFFFFF"/>
                          </a:solidFill>
                          <a:effectLst/>
                          <a:latin typeface="Calibri"/>
                          <a:ea typeface="Times New Roman"/>
                          <a:cs typeface="Calibri"/>
                        </a:rPr>
                        <a:t>2021-2022</a:t>
                      </a:r>
                      <a:endParaRPr lang="tr-TR" sz="14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hMerge="1">
                  <a:txBody>
                    <a:bodyPr/>
                    <a:lstStyle/>
                    <a:p>
                      <a:endParaRPr lang="tr-TR"/>
                    </a:p>
                  </a:txBody>
                  <a:tcPr>
                    <a:lnL w="127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456510">
                <a:tc>
                  <a:txBody>
                    <a:bodyPr/>
                    <a:lstStyle/>
                    <a:p>
                      <a:pPr algn="ctr">
                        <a:lnSpc>
                          <a:spcPct val="115000"/>
                        </a:lnSpc>
                        <a:spcAft>
                          <a:spcPts val="0"/>
                        </a:spcAft>
                      </a:pPr>
                      <a:r>
                        <a:rPr lang="tr-TR" sz="1400" b="1" dirty="0" smtClean="0">
                          <a:solidFill>
                            <a:srgbClr val="FFFFFF"/>
                          </a:solidFill>
                          <a:effectLst/>
                          <a:latin typeface="Calibri"/>
                          <a:ea typeface="Times New Roman"/>
                          <a:cs typeface="Calibri"/>
                        </a:rPr>
                        <a:t>PROJE</a:t>
                      </a:r>
                      <a:r>
                        <a:rPr lang="tr-TR" sz="1400" b="1" baseline="0" dirty="0" smtClean="0">
                          <a:solidFill>
                            <a:srgbClr val="FFFFFF"/>
                          </a:solidFill>
                          <a:effectLst/>
                          <a:latin typeface="Calibri"/>
                          <a:ea typeface="Times New Roman"/>
                          <a:cs typeface="Calibri"/>
                        </a:rPr>
                        <a:t> ADI</a:t>
                      </a:r>
                      <a:endParaRPr lang="tr-TR" sz="1400" dirty="0">
                        <a:effectLst/>
                        <a:latin typeface="Calibri"/>
                        <a:ea typeface="Calibri"/>
                        <a:cs typeface="Times New Roman"/>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Biten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Devam Eden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Biten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Devam Eden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Biten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Devam Eden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Biten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c>
                  <a:txBody>
                    <a:bodyPr/>
                    <a:lstStyle/>
                    <a:p>
                      <a:pPr algn="ctr">
                        <a:lnSpc>
                          <a:spcPct val="115000"/>
                        </a:lnSpc>
                        <a:spcAft>
                          <a:spcPts val="0"/>
                        </a:spcAft>
                      </a:pPr>
                      <a:r>
                        <a:rPr lang="tr-TR" sz="900" b="1" kern="1200" dirty="0" smtClean="0">
                          <a:solidFill>
                            <a:srgbClr val="FFFFFF"/>
                          </a:solidFill>
                          <a:effectLst/>
                          <a:latin typeface="Calibri"/>
                          <a:ea typeface="Times New Roman"/>
                          <a:cs typeface="Calibri"/>
                        </a:rPr>
                        <a:t>Devam Eden Projeler</a:t>
                      </a:r>
                      <a:endParaRPr lang="tr-TR" sz="900" b="1" kern="1200" dirty="0">
                        <a:solidFill>
                          <a:srgbClr val="FFFFFF"/>
                        </a:solidFill>
                        <a:effectLst/>
                        <a:latin typeface="Calibri"/>
                        <a:ea typeface="Times New Roman"/>
                        <a:cs typeface="Calibri"/>
                      </a:endParaRPr>
                    </a:p>
                  </a:txBody>
                  <a:tcPr marL="49257" marR="49257"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4F81BD"/>
                    </a:solidFill>
                  </a:tcPr>
                </a:tc>
              </a:tr>
              <a:tr h="344483">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800" b="0" i="0" u="none" strike="noStrike" dirty="0" smtClean="0">
                          <a:effectLst/>
                          <a:latin typeface="+mn-lt"/>
                        </a:rPr>
                        <a:t>TÜBİTAK </a:t>
                      </a:r>
                      <a:r>
                        <a:rPr lang="tr-TR" sz="800" b="0" i="0" u="none" strike="noStrike" baseline="0" dirty="0" smtClean="0">
                          <a:effectLst/>
                          <a:latin typeface="+mn-lt"/>
                        </a:rPr>
                        <a:t>Ortaöğretim Öğrencileri Arası Proje Yarışması.</a:t>
                      </a:r>
                      <a:endParaRPr lang="tr-TR" sz="800" b="0" i="0" u="none" strike="noStrike" dirty="0" smtClean="0">
                        <a:effectLst/>
                        <a:latin typeface="+mn-lt"/>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344483">
                <a:tc>
                  <a:txBody>
                    <a:bodyPr/>
                    <a:lstStyle/>
                    <a:p>
                      <a:pPr algn="l" fontAlgn="ctr"/>
                      <a:r>
                        <a:rPr lang="tr-TR" sz="800" b="0" i="0" u="none" strike="noStrike" dirty="0" smtClean="0">
                          <a:effectLst/>
                          <a:latin typeface="Calibri"/>
                        </a:rPr>
                        <a:t>TÜBİTAK 44.</a:t>
                      </a:r>
                      <a:r>
                        <a:rPr lang="tr-TR" sz="800" b="0" i="0" u="none" strike="noStrike" baseline="0" dirty="0" smtClean="0">
                          <a:effectLst/>
                          <a:latin typeface="Calibri"/>
                        </a:rPr>
                        <a:t> Ortaöğretim Öğrencileri Arası Proje Yarışması.</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51182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tr-TR" sz="800" b="0" i="0" kern="1200" dirty="0" smtClean="0">
                          <a:solidFill>
                            <a:schemeClr val="tx1"/>
                          </a:solidFill>
                          <a:effectLst/>
                          <a:latin typeface="+mn-lt"/>
                          <a:ea typeface="+mn-ea"/>
                          <a:cs typeface="+mn-cs"/>
                        </a:rPr>
                        <a:t>TÜBİTAK-2238 Lise Öğrencileri Girişimcilik  ve Yenilikçilik Yarışması</a:t>
                      </a:r>
                    </a:p>
                    <a:p>
                      <a:pPr algn="l" fontAlgn="ct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344483">
                <a:tc>
                  <a:txBody>
                    <a:bodyPr/>
                    <a:lstStyle/>
                    <a:p>
                      <a:pPr algn="l" fontAlgn="ctr"/>
                      <a:r>
                        <a:rPr lang="tr-TR" sz="800" b="0" i="0" u="none" strike="noStrike" dirty="0" smtClean="0">
                          <a:effectLst/>
                          <a:latin typeface="Calibri"/>
                        </a:rPr>
                        <a:t>22. MEF</a:t>
                      </a:r>
                      <a:r>
                        <a:rPr lang="tr-TR" sz="800" b="0" i="0" u="none" strike="noStrike" baseline="0" dirty="0" smtClean="0">
                          <a:effectLst/>
                          <a:latin typeface="Calibri"/>
                        </a:rPr>
                        <a:t> Eğitim Kurumları  Araştırma Projeleri Yarışması </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6499">
                <a:tc>
                  <a:txBody>
                    <a:bodyPr/>
                    <a:lstStyle/>
                    <a:p>
                      <a:pPr algn="l" fontAlgn="ctr"/>
                      <a:r>
                        <a:rPr lang="tr-TR" sz="800" b="0" i="0" u="none" strike="noStrike" dirty="0" smtClean="0">
                          <a:effectLst/>
                          <a:latin typeface="Calibri"/>
                        </a:rPr>
                        <a:t>4006 Bilim Fuarları </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6499">
                <a:tc>
                  <a:txBody>
                    <a:bodyPr/>
                    <a:lstStyle/>
                    <a:p>
                      <a:pPr algn="l" fontAlgn="ctr"/>
                      <a:r>
                        <a:rPr lang="tr-TR" sz="800" b="0" i="0" u="none" strike="noStrike" dirty="0" smtClean="0">
                          <a:effectLst/>
                          <a:latin typeface="Calibri"/>
                        </a:rPr>
                        <a:t>Genç </a:t>
                      </a:r>
                      <a:r>
                        <a:rPr lang="tr-TR" sz="800" b="0" i="0" u="none" strike="noStrike" dirty="0" err="1" smtClean="0">
                          <a:effectLst/>
                          <a:latin typeface="Calibri"/>
                        </a:rPr>
                        <a:t>İnovatif</a:t>
                      </a:r>
                      <a:r>
                        <a:rPr lang="tr-TR" sz="800" b="0" i="0" u="none" strike="noStrike" dirty="0" smtClean="0">
                          <a:effectLst/>
                          <a:latin typeface="Calibri"/>
                        </a:rPr>
                        <a:t> Girişimcilik Projesi</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6499">
                <a:tc>
                  <a:txBody>
                    <a:bodyPr/>
                    <a:lstStyle/>
                    <a:p>
                      <a:pPr algn="l" fontAlgn="ctr"/>
                      <a:r>
                        <a:rPr lang="tr-TR" sz="800" b="0" i="0" u="none" strike="noStrike" dirty="0" smtClean="0">
                          <a:effectLst/>
                          <a:latin typeface="Calibri"/>
                        </a:rPr>
                        <a:t>İzmir</a:t>
                      </a:r>
                      <a:r>
                        <a:rPr lang="tr-TR" sz="800" b="0" i="0" u="none" strike="noStrike" baseline="0" dirty="0" smtClean="0">
                          <a:effectLst/>
                          <a:latin typeface="Calibri"/>
                        </a:rPr>
                        <a:t> Özel Ege Lisesi</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2</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344483">
                <a:tc>
                  <a:txBody>
                    <a:bodyPr/>
                    <a:lstStyle/>
                    <a:p>
                      <a:pPr algn="l" fontAlgn="ctr"/>
                      <a:r>
                        <a:rPr lang="tr-TR" sz="800" b="0" i="0" u="none" strike="noStrike" dirty="0" smtClean="0">
                          <a:effectLst/>
                          <a:latin typeface="Calibri"/>
                        </a:rPr>
                        <a:t>Proje Tabanlı Öğrenme Modelinin </a:t>
                      </a:r>
                      <a:r>
                        <a:rPr lang="tr-TR" sz="800" b="0" i="0" u="none" strike="noStrike" dirty="0" err="1" smtClean="0">
                          <a:effectLst/>
                          <a:latin typeface="Calibri"/>
                        </a:rPr>
                        <a:t>Avrupada</a:t>
                      </a:r>
                      <a:r>
                        <a:rPr lang="tr-TR" sz="800" b="0" i="0" u="none" strike="noStrike" dirty="0" smtClean="0">
                          <a:effectLst/>
                          <a:latin typeface="Calibri"/>
                        </a:rPr>
                        <a:t> İncelenmesi</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344483">
                <a:tc>
                  <a:txBody>
                    <a:bodyPr/>
                    <a:lstStyle/>
                    <a:p>
                      <a:pPr algn="l" fontAlgn="ctr"/>
                      <a:r>
                        <a:rPr lang="tr-TR" sz="800" b="0" i="0" u="none" strike="noStrike" dirty="0" smtClean="0">
                          <a:effectLst/>
                          <a:latin typeface="Calibri"/>
                        </a:rPr>
                        <a:t>E-</a:t>
                      </a:r>
                      <a:r>
                        <a:rPr lang="tr-TR" sz="800" b="0" i="0" u="none" strike="noStrike" dirty="0" err="1" smtClean="0">
                          <a:effectLst/>
                          <a:latin typeface="Calibri"/>
                        </a:rPr>
                        <a:t>Twinning</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8</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8</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3</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10</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344483">
                <a:tc>
                  <a:txBody>
                    <a:bodyPr/>
                    <a:lstStyle/>
                    <a:p>
                      <a:pPr algn="l" fontAlgn="ctr"/>
                      <a:r>
                        <a:rPr lang="tr-TR" sz="800" b="0" i="0" u="none" strike="noStrike" dirty="0" smtClean="0">
                          <a:effectLst/>
                          <a:latin typeface="Calibri"/>
                        </a:rPr>
                        <a:t>Dijital Vatandaşlık</a:t>
                      </a:r>
                      <a:endParaRPr lang="tr-TR" sz="800" b="0" i="0" u="none" strike="noStrike" dirty="0">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algn="ctr" fontAlgn="ctr"/>
                      <a:r>
                        <a:rPr lang="tr-TR" sz="800" b="0" i="0" u="none" strike="noStrike" dirty="0" smtClean="0">
                          <a:solidFill>
                            <a:srgbClr val="000000"/>
                          </a:solidFill>
                          <a:effectLst/>
                          <a:latin typeface="Calibri"/>
                        </a:rPr>
                        <a:t>1</a:t>
                      </a:r>
                      <a:endParaRPr lang="tr-TR" sz="800" b="0" i="0" u="none" strike="noStrike" dirty="0">
                        <a:solidFill>
                          <a:srgbClr val="000000"/>
                        </a:solidFill>
                        <a:effectLst/>
                        <a:latin typeface="Calibri"/>
                      </a:endParaRPr>
                    </a:p>
                  </a:txBody>
                  <a:tcPr marL="12700" marR="12700" marT="7144"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bl>
          </a:graphicData>
        </a:graphic>
      </p:graphicFrame>
    </p:spTree>
    <p:extLst>
      <p:ext uri="{BB962C8B-B14F-4D97-AF65-F5344CB8AC3E}">
        <p14:creationId xmlns="" xmlns:p14="http://schemas.microsoft.com/office/powerpoint/2010/main" val="1553456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 8"/>
          <p:cNvGrpSpPr/>
          <p:nvPr/>
        </p:nvGrpSpPr>
        <p:grpSpPr>
          <a:xfrm>
            <a:off x="-26127" y="-11965"/>
            <a:ext cx="9185936" cy="866437"/>
            <a:chOff x="0" y="3994375"/>
            <a:chExt cx="6858000" cy="1155249"/>
          </a:xfrm>
        </p:grpSpPr>
        <p:pic>
          <p:nvPicPr>
            <p:cNvPr id="10" name="Resim 9"/>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2" name="Dikdörtgen 1"/>
          <p:cNvSpPr/>
          <p:nvPr/>
        </p:nvSpPr>
        <p:spPr>
          <a:xfrm>
            <a:off x="731575" y="836713"/>
            <a:ext cx="7680853" cy="27699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tr-TR" sz="1200" b="1" dirty="0" smtClean="0"/>
              <a:t>FATİH PROJESİ İLE İLGİLİ ÇALIŞMALAR</a:t>
            </a:r>
            <a:endParaRPr lang="tr-TR" sz="1200" dirty="0"/>
          </a:p>
        </p:txBody>
      </p:sp>
      <p:sp>
        <p:nvSpPr>
          <p:cNvPr id="12"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15</a:t>
            </a:fld>
            <a:r>
              <a:rPr lang="tr-TR" sz="1300" dirty="0" smtClean="0">
                <a:solidFill>
                  <a:schemeClr val="tx1"/>
                </a:solidFill>
              </a:rPr>
              <a:t> -</a:t>
            </a:r>
            <a:endParaRPr lang="tr-TR" sz="1300" dirty="0">
              <a:solidFill>
                <a:schemeClr val="tx1"/>
              </a:solidFill>
            </a:endParaRPr>
          </a:p>
        </p:txBody>
      </p:sp>
      <p:sp>
        <p:nvSpPr>
          <p:cNvPr id="9" name="Dikdörtgen 13"/>
          <p:cNvSpPr/>
          <p:nvPr/>
        </p:nvSpPr>
        <p:spPr>
          <a:xfrm>
            <a:off x="731575" y="1681352"/>
            <a:ext cx="7640116" cy="235449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Okulumuzdaki bütün sınıflara etkileşimli tahtalar takıldı.</a:t>
            </a:r>
          </a:p>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Tahtalara gerekli programlar aktif bir şekilde çalışır duruma getirildi.</a:t>
            </a:r>
          </a:p>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Tahtalara ders içerikleri yüklenerek öğretmenlerin kullanımına sunuldu.</a:t>
            </a:r>
          </a:p>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Okulumuz öğretmenlerine Fatih Projesi kapsamında etkileşimli tahta semineri verildi.</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Kabloların içinden geçeceği </a:t>
            </a:r>
            <a:r>
              <a:rPr lang="tr-TR" sz="1400" dirty="0" err="1" smtClean="0">
                <a:latin typeface="Times New Roman"/>
                <a:ea typeface="Times New Roman"/>
              </a:rPr>
              <a:t>tavalama</a:t>
            </a:r>
            <a:r>
              <a:rPr lang="tr-TR" sz="1400" dirty="0" smtClean="0">
                <a:latin typeface="Times New Roman"/>
                <a:ea typeface="Times New Roman"/>
              </a:rPr>
              <a:t> sistemi kuruldu.</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EBA Tanıtım Toplantıları yapıldı.</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Fatih Projesi duyuruları için, Fatih Projesi panosu yapıldı.</a:t>
            </a:r>
          </a:p>
        </p:txBody>
      </p:sp>
    </p:spTree>
    <p:extLst>
      <p:ext uri="{BB962C8B-B14F-4D97-AF65-F5344CB8AC3E}">
        <p14:creationId xmlns="" xmlns:p14="http://schemas.microsoft.com/office/powerpoint/2010/main" val="15534566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0"/>
          <p:cNvGrpSpPr/>
          <p:nvPr/>
        </p:nvGrpSpPr>
        <p:grpSpPr>
          <a:xfrm>
            <a:off x="0" y="-11963"/>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0" name="Dikdörtgen 9"/>
          <p:cNvSpPr/>
          <p:nvPr/>
        </p:nvSpPr>
        <p:spPr>
          <a:xfrm>
            <a:off x="772311" y="995900"/>
            <a:ext cx="7640116" cy="463397"/>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spcAft>
                <a:spcPts val="0"/>
              </a:spcAft>
            </a:pPr>
            <a:r>
              <a:rPr lang="tr-TR" b="1" dirty="0" smtClean="0">
                <a:ea typeface="Times New Roman"/>
              </a:rPr>
              <a:t>YATIRIMLAR</a:t>
            </a:r>
            <a:endParaRPr lang="tr-TR" sz="1600" dirty="0">
              <a:latin typeface="Times New Roman"/>
              <a:ea typeface="Times New Roman"/>
            </a:endParaRPr>
          </a:p>
        </p:txBody>
      </p:sp>
      <p:sp>
        <p:nvSpPr>
          <p:cNvPr id="14" name="Dikdörtgen 13"/>
          <p:cNvSpPr/>
          <p:nvPr/>
        </p:nvSpPr>
        <p:spPr>
          <a:xfrm>
            <a:off x="772311" y="1484785"/>
            <a:ext cx="7585903" cy="332398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88900" lvl="0" indent="177800" algn="just">
              <a:lnSpc>
                <a:spcPct val="150000"/>
              </a:lnSpc>
              <a:spcAft>
                <a:spcPts val="0"/>
              </a:spcAft>
              <a:buFont typeface="Symbol"/>
              <a:buBlip>
                <a:blip r:embed="rId3"/>
              </a:buBlip>
              <a:tabLst>
                <a:tab pos="88900" algn="l"/>
              </a:tabLst>
            </a:pPr>
            <a:endParaRPr lang="tr-TR" sz="1400" dirty="0" smtClean="0">
              <a:ea typeface="Times New Roman"/>
            </a:endParaRPr>
          </a:p>
          <a:p>
            <a:pPr marL="88900" lvl="0" indent="177800" algn="just">
              <a:lnSpc>
                <a:spcPct val="150000"/>
              </a:lnSpc>
              <a:spcAft>
                <a:spcPts val="0"/>
              </a:spcAft>
              <a:tabLst>
                <a:tab pos="88900" algn="l"/>
              </a:tabLst>
            </a:pPr>
            <a:endParaRPr lang="tr-TR" sz="1400" dirty="0" smtClean="0">
              <a:effectLst/>
              <a:latin typeface="Times New Roman"/>
              <a:ea typeface="Times New Roman"/>
            </a:endParaRPr>
          </a:p>
          <a:p>
            <a:pPr marL="88900" lvl="0" indent="177800" algn="just">
              <a:lnSpc>
                <a:spcPct val="150000"/>
              </a:lnSpc>
              <a:spcAft>
                <a:spcPts val="0"/>
              </a:spcAft>
              <a:tabLst>
                <a:tab pos="88900" algn="l"/>
              </a:tabLst>
            </a:pP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a:effectLst/>
              <a:latin typeface="Times New Roman"/>
              <a:ea typeface="Times New Roman"/>
            </a:endParaRPr>
          </a:p>
        </p:txBody>
      </p:sp>
      <p:sp>
        <p:nvSpPr>
          <p:cNvPr id="15"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a:t>
            </a:r>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16</a:t>
            </a:fld>
            <a:r>
              <a:rPr lang="tr-TR" sz="1300" dirty="0" smtClean="0">
                <a:solidFill>
                  <a:schemeClr val="tx1"/>
                </a:solidFill>
              </a:rPr>
              <a:t> -</a:t>
            </a:r>
            <a:endParaRPr lang="tr-TR" sz="1300" dirty="0">
              <a:solidFill>
                <a:schemeClr val="tx1"/>
              </a:solidFill>
            </a:endParaRPr>
          </a:p>
        </p:txBody>
      </p:sp>
      <p:graphicFrame>
        <p:nvGraphicFramePr>
          <p:cNvPr id="9" name="8 Tablo"/>
          <p:cNvGraphicFramePr>
            <a:graphicFrameLocks noGrp="1"/>
          </p:cNvGraphicFramePr>
          <p:nvPr/>
        </p:nvGraphicFramePr>
        <p:xfrm>
          <a:off x="785786" y="1495425"/>
          <a:ext cx="2428892" cy="3295650"/>
        </p:xfrm>
        <a:graphic>
          <a:graphicData uri="http://schemas.openxmlformats.org/drawingml/2006/table">
            <a:tbl>
              <a:tblPr/>
              <a:tblGrid>
                <a:gridCol w="2428892"/>
              </a:tblGrid>
              <a:tr h="3295650">
                <a:tc>
                  <a:txBody>
                    <a:bodyPr/>
                    <a:lstStyle/>
                    <a:p>
                      <a:pPr marL="0" algn="ctr" defTabSz="914400" rtl="0" eaLnBrk="1" latinLnBrk="0" hangingPunct="1"/>
                      <a:r>
                        <a:rPr lang="tr-TR" sz="1600" kern="1200" dirty="0" smtClean="0">
                          <a:solidFill>
                            <a:schemeClr val="tx1"/>
                          </a:solidFill>
                          <a:latin typeface="+mn-lt"/>
                          <a:ea typeface="+mn-ea"/>
                          <a:cs typeface="+mn-cs"/>
                        </a:rPr>
                        <a:t>2019-2020</a:t>
                      </a: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r>
                        <a:rPr lang="tr-TR" sz="1600" kern="1200" dirty="0" smtClean="0">
                          <a:solidFill>
                            <a:schemeClr val="tx1"/>
                          </a:solidFill>
                          <a:latin typeface="+mn-lt"/>
                          <a:ea typeface="+mn-ea"/>
                          <a:cs typeface="+mn-cs"/>
                        </a:rPr>
                        <a:t>Okul bodrum katında </a:t>
                      </a:r>
                    </a:p>
                    <a:p>
                      <a:pPr marL="0" algn="l" defTabSz="914400" rtl="0" eaLnBrk="1" latinLnBrk="0" hangingPunct="1"/>
                      <a:r>
                        <a:rPr lang="tr-TR" sz="1600" kern="1200" dirty="0" smtClean="0">
                          <a:solidFill>
                            <a:schemeClr val="tx1"/>
                          </a:solidFill>
                          <a:latin typeface="+mn-lt"/>
                          <a:ea typeface="+mn-ea"/>
                          <a:cs typeface="+mn-cs"/>
                        </a:rPr>
                        <a:t>çok amaçlı salon </a:t>
                      </a:r>
                    </a:p>
                    <a:p>
                      <a:pPr marL="0" algn="l" defTabSz="914400" rtl="0" eaLnBrk="1" latinLnBrk="0" hangingPunct="1"/>
                      <a:r>
                        <a:rPr lang="tr-TR" sz="1600" kern="1200" dirty="0" smtClean="0">
                          <a:solidFill>
                            <a:schemeClr val="tx1"/>
                          </a:solidFill>
                          <a:latin typeface="+mn-lt"/>
                          <a:ea typeface="+mn-ea"/>
                          <a:cs typeface="+mn-cs"/>
                        </a:rPr>
                        <a:t>Kuruldu.</a:t>
                      </a: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r>
                        <a:rPr lang="tr-TR" sz="1600" kern="1200" dirty="0" smtClean="0">
                          <a:solidFill>
                            <a:schemeClr val="tx1"/>
                          </a:solidFill>
                          <a:latin typeface="+mn-lt"/>
                          <a:ea typeface="+mn-ea"/>
                          <a:cs typeface="+mn-cs"/>
                        </a:rPr>
                        <a:t>3.Katta ki konferans</a:t>
                      </a:r>
                    </a:p>
                    <a:p>
                      <a:pPr marL="0" algn="l" defTabSz="914400" rtl="0" eaLnBrk="1" latinLnBrk="0" hangingPunct="1"/>
                      <a:r>
                        <a:rPr lang="tr-TR" sz="1600" kern="1200" dirty="0" smtClean="0">
                          <a:solidFill>
                            <a:schemeClr val="tx1"/>
                          </a:solidFill>
                          <a:latin typeface="+mn-lt"/>
                          <a:ea typeface="+mn-ea"/>
                          <a:cs typeface="+mn-cs"/>
                        </a:rPr>
                        <a:t>Salonunun</a:t>
                      </a:r>
                      <a:r>
                        <a:rPr lang="tr-TR" sz="1600" kern="1200" baseline="0" dirty="0" smtClean="0">
                          <a:solidFill>
                            <a:schemeClr val="tx1"/>
                          </a:solidFill>
                          <a:latin typeface="+mn-lt"/>
                          <a:ea typeface="+mn-ea"/>
                          <a:cs typeface="+mn-cs"/>
                        </a:rPr>
                        <a:t> yenilendi.</a:t>
                      </a:r>
                      <a:endParaRPr lang="tr-TR" sz="1600" kern="1200" dirty="0" smtClean="0">
                        <a:solidFill>
                          <a:schemeClr val="tx1"/>
                        </a:solidFill>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1" name="10 Tablo"/>
          <p:cNvGraphicFramePr>
            <a:graphicFrameLocks noGrp="1"/>
          </p:cNvGraphicFramePr>
          <p:nvPr/>
        </p:nvGraphicFramePr>
        <p:xfrm>
          <a:off x="3286117" y="1484784"/>
          <a:ext cx="5102309" cy="3295650"/>
        </p:xfrm>
        <a:graphic>
          <a:graphicData uri="http://schemas.openxmlformats.org/drawingml/2006/table">
            <a:tbl>
              <a:tblPr/>
              <a:tblGrid>
                <a:gridCol w="5102309"/>
              </a:tblGrid>
              <a:tr h="32956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dirty="0" smtClean="0">
                          <a:solidFill>
                            <a:schemeClr val="tx1"/>
                          </a:solidFill>
                          <a:latin typeface="+mn-lt"/>
                          <a:ea typeface="+mn-ea"/>
                          <a:cs typeface="+mn-cs"/>
                        </a:rPr>
                        <a:t>                 2020-2021</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6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tr-TR" sz="1600" kern="1200" dirty="0" smtClean="0">
                        <a:solidFill>
                          <a:schemeClr val="tx1"/>
                        </a:solidFill>
                        <a:latin typeface="+mn-lt"/>
                        <a:ea typeface="+mn-ea"/>
                        <a:cs typeface="+mn-cs"/>
                      </a:endParaRPr>
                    </a:p>
                    <a:p>
                      <a:pPr marL="0" algn="l" defTabSz="914400" rtl="0" eaLnBrk="1" latinLnBrk="0" hangingPunct="1"/>
                      <a:r>
                        <a:rPr lang="tr-TR" sz="1600" kern="1200" dirty="0" smtClean="0">
                          <a:solidFill>
                            <a:schemeClr val="tx1"/>
                          </a:solidFill>
                          <a:latin typeface="+mn-lt"/>
                          <a:ea typeface="+mn-ea"/>
                          <a:cs typeface="+mn-cs"/>
                        </a:rPr>
                        <a:t>Okulun</a:t>
                      </a:r>
                      <a:r>
                        <a:rPr lang="tr-TR" sz="1600" kern="1200" baseline="0" dirty="0" smtClean="0">
                          <a:solidFill>
                            <a:schemeClr val="tx1"/>
                          </a:solidFill>
                          <a:latin typeface="+mn-lt"/>
                          <a:ea typeface="+mn-ea"/>
                          <a:cs typeface="+mn-cs"/>
                        </a:rPr>
                        <a:t> içi tamamen boyandı.</a:t>
                      </a:r>
                    </a:p>
                    <a:p>
                      <a:pPr marL="0" algn="l" defTabSz="914400" rtl="0" eaLnBrk="1" latinLnBrk="0" hangingPunct="1"/>
                      <a:endParaRPr lang="tr-TR" sz="1600" kern="1200" baseline="0" dirty="0" smtClean="0">
                        <a:solidFill>
                          <a:schemeClr val="tx1"/>
                        </a:solidFill>
                        <a:latin typeface="+mn-lt"/>
                        <a:ea typeface="+mn-ea"/>
                        <a:cs typeface="+mn-cs"/>
                      </a:endParaRPr>
                    </a:p>
                    <a:p>
                      <a:pPr marL="0" algn="l" defTabSz="914400" rtl="0" eaLnBrk="1" latinLnBrk="0" hangingPunct="1"/>
                      <a:r>
                        <a:rPr lang="tr-TR" sz="1600" kern="1200" baseline="0" dirty="0" smtClean="0">
                          <a:solidFill>
                            <a:schemeClr val="tx1"/>
                          </a:solidFill>
                          <a:latin typeface="+mn-lt"/>
                          <a:ea typeface="+mn-ea"/>
                          <a:cs typeface="+mn-cs"/>
                        </a:rPr>
                        <a:t>Bütün tuvaletlerin seramikleri</a:t>
                      </a:r>
                    </a:p>
                    <a:p>
                      <a:pPr marL="0" algn="l" defTabSz="914400" rtl="0" eaLnBrk="1" latinLnBrk="0" hangingPunct="1"/>
                      <a:r>
                        <a:rPr lang="tr-TR" sz="1600" kern="1200" baseline="0" dirty="0" smtClean="0">
                          <a:solidFill>
                            <a:schemeClr val="tx1"/>
                          </a:solidFill>
                          <a:latin typeface="+mn-lt"/>
                          <a:ea typeface="+mn-ea"/>
                          <a:cs typeface="+mn-cs"/>
                        </a:rPr>
                        <a:t>onarıldı.</a:t>
                      </a:r>
                      <a:endParaRPr lang="tr-TR" sz="1600" kern="1200" dirty="0" smtClean="0">
                        <a:solidFill>
                          <a:schemeClr val="tx1"/>
                        </a:solidFill>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8" name="17 Düz Bağlayıcı"/>
          <p:cNvCxnSpPr/>
          <p:nvPr/>
        </p:nvCxnSpPr>
        <p:spPr>
          <a:xfrm>
            <a:off x="785786" y="2071678"/>
            <a:ext cx="7602638" cy="1588"/>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9" name="18 Tablo"/>
          <p:cNvGraphicFramePr>
            <a:graphicFrameLocks noGrp="1"/>
          </p:cNvGraphicFramePr>
          <p:nvPr/>
        </p:nvGraphicFramePr>
        <p:xfrm>
          <a:off x="5929323" y="1502979"/>
          <a:ext cx="2426402" cy="3300249"/>
        </p:xfrm>
        <a:graphic>
          <a:graphicData uri="http://schemas.openxmlformats.org/drawingml/2006/table">
            <a:tbl>
              <a:tblPr/>
              <a:tblGrid>
                <a:gridCol w="2426402"/>
              </a:tblGrid>
              <a:tr h="3300249">
                <a:tc>
                  <a:txBody>
                    <a:bodyPr/>
                    <a:lstStyle/>
                    <a:p>
                      <a:pPr marL="0" algn="l" defTabSz="914400" rtl="0" eaLnBrk="1" latinLnBrk="0" hangingPunct="1"/>
                      <a:r>
                        <a:rPr lang="tr-TR" sz="1600" kern="1200" dirty="0" smtClean="0">
                          <a:solidFill>
                            <a:schemeClr val="tx1"/>
                          </a:solidFill>
                          <a:latin typeface="+mn-lt"/>
                          <a:ea typeface="+mn-ea"/>
                          <a:cs typeface="+mn-cs"/>
                        </a:rPr>
                        <a:t>          2021-2022</a:t>
                      </a: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r>
                        <a:rPr lang="tr-TR" sz="1600" kern="1200" dirty="0" smtClean="0">
                          <a:solidFill>
                            <a:schemeClr val="tx1"/>
                          </a:solidFill>
                          <a:latin typeface="+mn-lt"/>
                          <a:ea typeface="+mn-ea"/>
                          <a:cs typeface="+mn-cs"/>
                        </a:rPr>
                        <a:t>Elektrik Panosu ve trafo odası tamamen yenilendi.</a:t>
                      </a:r>
                    </a:p>
                    <a:p>
                      <a:pPr marL="0" algn="l" defTabSz="914400" rtl="0" eaLnBrk="1" latinLnBrk="0" hangingPunct="1"/>
                      <a:endParaRPr lang="tr-TR" sz="1600" kern="1200" dirty="0" smtClean="0">
                        <a:solidFill>
                          <a:schemeClr val="tx1"/>
                        </a:solidFill>
                        <a:latin typeface="+mn-lt"/>
                        <a:ea typeface="+mn-ea"/>
                        <a:cs typeface="+mn-cs"/>
                      </a:endParaRPr>
                    </a:p>
                    <a:p>
                      <a:pPr marL="0" algn="l" defTabSz="914400" rtl="0" eaLnBrk="1" latinLnBrk="0" hangingPunct="1"/>
                      <a:r>
                        <a:rPr lang="tr-TR" sz="1600" kern="1200" dirty="0" smtClean="0">
                          <a:solidFill>
                            <a:schemeClr val="tx1"/>
                          </a:solidFill>
                          <a:latin typeface="+mn-lt"/>
                          <a:ea typeface="+mn-ea"/>
                          <a:cs typeface="+mn-cs"/>
                        </a:rPr>
                        <a:t>Zemin katta ve idareci odalarında bulunan bütün aydınlatma</a:t>
                      </a:r>
                      <a:r>
                        <a:rPr lang="tr-TR" sz="1600" kern="1200" baseline="0" dirty="0" smtClean="0">
                          <a:solidFill>
                            <a:schemeClr val="tx1"/>
                          </a:solidFill>
                          <a:latin typeface="+mn-lt"/>
                          <a:ea typeface="+mn-ea"/>
                          <a:cs typeface="+mn-cs"/>
                        </a:rPr>
                        <a:t> sistemi yenilendi.</a:t>
                      </a:r>
                      <a:endParaRPr lang="tr-TR" sz="1600" kern="1200" dirty="0" smtClean="0">
                        <a:solidFill>
                          <a:schemeClr val="tx1"/>
                        </a:solidFill>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0"/>
          <p:cNvGrpSpPr/>
          <p:nvPr/>
        </p:nvGrpSpPr>
        <p:grpSpPr>
          <a:xfrm>
            <a:off x="0" y="-11963"/>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0" name="Dikdörtgen 9"/>
          <p:cNvSpPr/>
          <p:nvPr/>
        </p:nvSpPr>
        <p:spPr>
          <a:xfrm>
            <a:off x="772311" y="995900"/>
            <a:ext cx="7640116" cy="463397"/>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spcAft>
                <a:spcPts val="0"/>
              </a:spcAft>
            </a:pPr>
            <a:r>
              <a:rPr lang="tr-TR" b="1" dirty="0" smtClean="0">
                <a:ea typeface="Times New Roman"/>
              </a:rPr>
              <a:t>SORUN VE ÇÖZÜM ÖNERİLERİ</a:t>
            </a:r>
            <a:endParaRPr lang="tr-TR" sz="1600" dirty="0">
              <a:latin typeface="Times New Roman"/>
              <a:ea typeface="Times New Roman"/>
            </a:endParaRPr>
          </a:p>
        </p:txBody>
      </p:sp>
      <p:sp>
        <p:nvSpPr>
          <p:cNvPr id="14" name="Dikdörtgen 13"/>
          <p:cNvSpPr/>
          <p:nvPr/>
        </p:nvSpPr>
        <p:spPr>
          <a:xfrm>
            <a:off x="785786" y="1484784"/>
            <a:ext cx="7643866" cy="3647152"/>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endParaRPr lang="tr-TR" sz="1400" dirty="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endParaRPr lang="tr-TR" sz="1400" dirty="0">
              <a:effectLst/>
              <a:latin typeface="Times New Roman"/>
              <a:ea typeface="Times New Roman"/>
            </a:endParaRPr>
          </a:p>
        </p:txBody>
      </p:sp>
      <p:sp>
        <p:nvSpPr>
          <p:cNvPr id="15"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17</a:t>
            </a:fld>
            <a:r>
              <a:rPr lang="tr-TR" sz="1300" dirty="0" smtClean="0">
                <a:solidFill>
                  <a:schemeClr val="tx1"/>
                </a:solidFill>
              </a:rPr>
              <a:t> -</a:t>
            </a:r>
            <a:endParaRPr lang="tr-TR" sz="1300" dirty="0">
              <a:solidFill>
                <a:schemeClr val="tx1"/>
              </a:solidFill>
            </a:endParaRPr>
          </a:p>
        </p:txBody>
      </p:sp>
      <p:graphicFrame>
        <p:nvGraphicFramePr>
          <p:cNvPr id="9" name="8 Tablo"/>
          <p:cNvGraphicFramePr>
            <a:graphicFrameLocks noGrp="1"/>
          </p:cNvGraphicFramePr>
          <p:nvPr>
            <p:extLst>
              <p:ext uri="{D42A27DB-BD31-4B8C-83A1-F6EECF244321}">
                <p14:modId xmlns="" xmlns:p14="http://schemas.microsoft.com/office/powerpoint/2010/main" val="3335750546"/>
              </p:ext>
            </p:extLst>
          </p:nvPr>
        </p:nvGraphicFramePr>
        <p:xfrm>
          <a:off x="1214414" y="1500174"/>
          <a:ext cx="3597400" cy="3643338"/>
        </p:xfrm>
        <a:graphic>
          <a:graphicData uri="http://schemas.openxmlformats.org/drawingml/2006/table">
            <a:tbl>
              <a:tblPr/>
              <a:tblGrid>
                <a:gridCol w="3597400"/>
              </a:tblGrid>
              <a:tr h="3643338">
                <a:tc>
                  <a:txBody>
                    <a:bodyPr/>
                    <a:lstStyle/>
                    <a:p>
                      <a:r>
                        <a:rPr lang="tr-TR" sz="1600" baseline="0" dirty="0" smtClean="0"/>
                        <a:t>2020-2021 EĞİTİM-ÖĞRETİM YILI</a:t>
                      </a:r>
                    </a:p>
                    <a:p>
                      <a:pPr marL="285750" indent="-285750">
                        <a:buFont typeface="Arial" panose="020B0604020202020204" pitchFamily="34" charset="0"/>
                        <a:buChar char="•"/>
                      </a:pPr>
                      <a:r>
                        <a:rPr lang="tr-TR" sz="1200" b="0" i="0" u="none" strike="noStrike" kern="1200" baseline="0" dirty="0" smtClean="0">
                          <a:solidFill>
                            <a:schemeClr val="tx1"/>
                          </a:solidFill>
                          <a:latin typeface="+mn-lt"/>
                          <a:ea typeface="+mn-ea"/>
                          <a:cs typeface="+mn-cs"/>
                        </a:rPr>
                        <a:t>Ailelerin öğrencilerin eğitim-öğretim faaliyetlerine yeterli önem vermemesi Çözüm Önerisi: Daha sık veli toplantıları yapılmalıdır.</a:t>
                      </a:r>
                    </a:p>
                    <a:p>
                      <a:r>
                        <a:rPr lang="tr-TR" sz="1200" b="0" i="0" u="none" strike="noStrike" kern="1200" baseline="0" dirty="0" smtClean="0">
                          <a:solidFill>
                            <a:schemeClr val="tx1"/>
                          </a:solidFill>
                          <a:latin typeface="+mn-lt"/>
                          <a:ea typeface="+mn-ea"/>
                          <a:cs typeface="+mn-cs"/>
                        </a:rPr>
                        <a:t>• Okuma alışkanlığının az olması Çözüm Önerisi: Okuma alışkanlığının kazandırılması</a:t>
                      </a:r>
                    </a:p>
                    <a:p>
                      <a:r>
                        <a:rPr lang="tr-TR" sz="1200" b="0" i="0" u="none" strike="noStrike" kern="1200" baseline="0" dirty="0" smtClean="0">
                          <a:solidFill>
                            <a:schemeClr val="tx1"/>
                          </a:solidFill>
                          <a:latin typeface="+mn-lt"/>
                          <a:ea typeface="+mn-ea"/>
                          <a:cs typeface="+mn-cs"/>
                        </a:rPr>
                        <a:t>• Süreç yönetimi, verilerle yönetim, etkili ekip çalışmaları, veri toplama, görev tanımları ve iş akış tanımlamaları konularında var olduğu düşünülen eksiklikler,</a:t>
                      </a:r>
                    </a:p>
                    <a:p>
                      <a:r>
                        <a:rPr lang="tr-TR" sz="1200" b="0" i="0" u="none" strike="noStrike" kern="1200" baseline="0" dirty="0" smtClean="0">
                          <a:solidFill>
                            <a:schemeClr val="tx1"/>
                          </a:solidFill>
                          <a:latin typeface="+mn-lt"/>
                          <a:ea typeface="+mn-ea"/>
                          <a:cs typeface="+mn-cs"/>
                        </a:rPr>
                        <a:t>• Tercih dönemlerinde öncelikle tercih edilen bir okul olmaması Çözüm Önerisi:  daha çok tanıtım yapılması</a:t>
                      </a:r>
                    </a:p>
                    <a:p>
                      <a:r>
                        <a:rPr lang="tr-TR" sz="1200" b="0" i="0" u="none" strike="noStrike" kern="1200" baseline="0" dirty="0" smtClean="0">
                          <a:solidFill>
                            <a:schemeClr val="tx1"/>
                          </a:solidFill>
                          <a:latin typeface="+mn-lt"/>
                          <a:ea typeface="+mn-ea"/>
                          <a:cs typeface="+mn-cs"/>
                        </a:rPr>
                        <a:t>• Ulaşımda sıkıntılar çekilmesi Çözüm Önerisi: belediye otobüslerinin okul tarafından geçmesi ve seferlerin sıklaştırılması için girişimlerde bulunulması.</a:t>
                      </a:r>
                    </a:p>
                    <a:p>
                      <a:r>
                        <a:rPr lang="tr-TR" sz="1200" b="0" i="0" u="none" strike="noStrike" kern="1200" baseline="0" dirty="0" smtClean="0">
                          <a:solidFill>
                            <a:schemeClr val="tx1"/>
                          </a:solidFill>
                          <a:latin typeface="+mn-lt"/>
                          <a:ea typeface="+mn-ea"/>
                          <a:cs typeface="+mn-cs"/>
                        </a:rPr>
                        <a:t>• Okulda yemekhane bulunmayışı Çözüm Önerisi: okula yemekhane açılması.</a:t>
                      </a:r>
                      <a:endParaRPr lang="tr-TR" sz="1200" dirty="0" smtClean="0"/>
                    </a:p>
                    <a:p>
                      <a:endParaRPr lang="tr-TR" sz="1100" b="0" i="0" u="none" strike="noStrike" kern="1200" baseline="0" dirty="0">
                        <a:solidFill>
                          <a:schemeClr val="tx1"/>
                        </a:solidFill>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1" name="10 Tablo"/>
          <p:cNvGraphicFramePr>
            <a:graphicFrameLocks noGrp="1"/>
          </p:cNvGraphicFramePr>
          <p:nvPr>
            <p:extLst>
              <p:ext uri="{D42A27DB-BD31-4B8C-83A1-F6EECF244321}">
                <p14:modId xmlns="" xmlns:p14="http://schemas.microsoft.com/office/powerpoint/2010/main" val="423991808"/>
              </p:ext>
            </p:extLst>
          </p:nvPr>
        </p:nvGraphicFramePr>
        <p:xfrm>
          <a:off x="4786314" y="1500174"/>
          <a:ext cx="3600400" cy="3810000"/>
        </p:xfrm>
        <a:graphic>
          <a:graphicData uri="http://schemas.openxmlformats.org/drawingml/2006/table">
            <a:tbl>
              <a:tblPr/>
              <a:tblGrid>
                <a:gridCol w="3600400"/>
              </a:tblGrid>
              <a:tr h="364333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kern="1200" baseline="0" dirty="0" smtClean="0">
                          <a:solidFill>
                            <a:schemeClr val="tx1"/>
                          </a:solidFill>
                          <a:latin typeface="+mn-lt"/>
                          <a:ea typeface="+mn-ea"/>
                          <a:cs typeface="+mn-cs"/>
                        </a:rPr>
                        <a:t>2021-2022 EĞİTİM-ÖĞRETİM YILI</a:t>
                      </a:r>
                    </a:p>
                    <a:p>
                      <a:pPr marL="0" indent="-285750" algn="l" defTabSz="914400" rtl="0" eaLnBrk="1" latinLnBrk="0" hangingPunct="1">
                        <a:buFont typeface="Arial" panose="020B0604020202020204" pitchFamily="34" charset="0"/>
                        <a:buChar char="•"/>
                      </a:pPr>
                      <a:r>
                        <a:rPr lang="tr-TR" sz="1200" b="0" i="0" u="none" strike="noStrike" kern="1200" baseline="0" dirty="0" smtClean="0">
                          <a:solidFill>
                            <a:schemeClr val="tx1"/>
                          </a:solidFill>
                          <a:latin typeface="+mn-lt"/>
                          <a:ea typeface="+mn-ea"/>
                          <a:cs typeface="+mn-cs"/>
                        </a:rPr>
                        <a:t>Ailelerin öğrencilerin eğitim-öğretim faaliyetlerine yeterli önem vermemesi Çözüm Önerisi: Daha sık veli toplantıları yapılmalıdır.</a:t>
                      </a:r>
                    </a:p>
                    <a:p>
                      <a:pPr marL="0" algn="l" defTabSz="914400" rtl="0" eaLnBrk="1" latinLnBrk="0" hangingPunct="1"/>
                      <a:r>
                        <a:rPr lang="tr-TR" sz="1200" b="0" i="0" u="none" strike="noStrike" kern="1200" baseline="0" dirty="0" smtClean="0">
                          <a:solidFill>
                            <a:schemeClr val="tx1"/>
                          </a:solidFill>
                          <a:latin typeface="+mn-lt"/>
                          <a:ea typeface="+mn-ea"/>
                          <a:cs typeface="+mn-cs"/>
                        </a:rPr>
                        <a:t>• Okuma alışkanlığının az olması Çözüm Önerisi: Okuma alışkanlığının kazandırılması</a:t>
                      </a:r>
                    </a:p>
                    <a:p>
                      <a:pPr marL="0" algn="l" defTabSz="914400" rtl="0" eaLnBrk="1" latinLnBrk="0" hangingPunct="1"/>
                      <a:r>
                        <a:rPr lang="tr-TR" sz="1200" b="0" i="0" u="none" strike="noStrike" kern="1200" baseline="0" dirty="0" smtClean="0">
                          <a:solidFill>
                            <a:schemeClr val="tx1"/>
                          </a:solidFill>
                          <a:latin typeface="+mn-lt"/>
                          <a:ea typeface="+mn-ea"/>
                          <a:cs typeface="+mn-cs"/>
                        </a:rPr>
                        <a:t>• Süreç yönetimi, verilerle yönetim, etkili ekip çalışmaları, veri toplama, görev tanımları ve iş akış tanımlamaları konularında var olduğu düşünülen eksiklikler,</a:t>
                      </a:r>
                    </a:p>
                    <a:p>
                      <a:pPr marL="0" algn="l" defTabSz="914400" rtl="0" eaLnBrk="1" latinLnBrk="0" hangingPunct="1"/>
                      <a:r>
                        <a:rPr lang="tr-TR" sz="1200" b="0" i="0" u="none" strike="noStrike" kern="1200" baseline="0" dirty="0" smtClean="0">
                          <a:solidFill>
                            <a:schemeClr val="tx1"/>
                          </a:solidFill>
                          <a:latin typeface="+mn-lt"/>
                          <a:ea typeface="+mn-ea"/>
                          <a:cs typeface="+mn-cs"/>
                        </a:rPr>
                        <a:t>• Ulaşımda sıkıntılar çekilmesi Çözüm Önerisi: belediye otobüslerinin okul tarafından geçmesi ve seferlerin sıklaştırılması için girişimlerde bulunulması.</a:t>
                      </a:r>
                    </a:p>
                    <a:p>
                      <a:pPr marL="0" algn="l" defTabSz="914400" rtl="0" eaLnBrk="1" latinLnBrk="0" hangingPunct="1"/>
                      <a:r>
                        <a:rPr lang="tr-TR" sz="1200" b="0" i="0" u="none" strike="noStrike" kern="1200" baseline="0" dirty="0" smtClean="0">
                          <a:solidFill>
                            <a:schemeClr val="tx1"/>
                          </a:solidFill>
                          <a:latin typeface="+mn-lt"/>
                          <a:ea typeface="+mn-ea"/>
                          <a:cs typeface="+mn-cs"/>
                        </a:rPr>
                        <a:t>•Temel Liselere çok sayıda öğrenci gitmesi Çözüm Önerisi ; Onları okulda tutacak tedbirlerin alınması (Yetiştirme kursları, deneme sınavları vs.)</a:t>
                      </a:r>
                    </a:p>
                    <a:p>
                      <a:pPr marL="0" algn="l" defTabSz="914400" rtl="0" eaLnBrk="1" latinLnBrk="0" hangingPunct="1"/>
                      <a:r>
                        <a:rPr lang="tr-TR" sz="1200" b="0" i="0" u="none" strike="noStrike" kern="1200" baseline="0" dirty="0" smtClean="0">
                          <a:solidFill>
                            <a:schemeClr val="tx1"/>
                          </a:solidFill>
                          <a:latin typeface="+mn-lt"/>
                          <a:ea typeface="+mn-ea"/>
                          <a:cs typeface="+mn-cs"/>
                        </a:rPr>
                        <a:t> •Sınavsız öğrenci alımı ve sınıf mevcutlarının 44-45’i bulması. Çözüm önerisi: Daha nitelikli öğrenci için öğrencilerin sınavla alınması ve öğrenci sayısının 40’ı geçmemesi</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8" name="17 Düz Bağlayıcı"/>
          <p:cNvCxnSpPr/>
          <p:nvPr/>
        </p:nvCxnSpPr>
        <p:spPr>
          <a:xfrm>
            <a:off x="1187624" y="1772816"/>
            <a:ext cx="72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Okul /Kurum Haritası</a:t>
            </a:r>
            <a:endParaRPr lang="tr-TR" dirty="0"/>
          </a:p>
        </p:txBody>
      </p:sp>
      <p:pic>
        <p:nvPicPr>
          <p:cNvPr id="3" name="Resim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043608" y="1196752"/>
            <a:ext cx="6791994" cy="5108798"/>
          </a:xfrm>
          <a:prstGeom prst="rect">
            <a:avLst/>
          </a:prstGeom>
        </p:spPr>
      </p:pic>
    </p:spTree>
    <p:extLst>
      <p:ext uri="{BB962C8B-B14F-4D97-AF65-F5344CB8AC3E}">
        <p14:creationId xmlns="" xmlns:p14="http://schemas.microsoft.com/office/powerpoint/2010/main" val="3066154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o 10"/>
          <p:cNvGraphicFramePr>
            <a:graphicFrameLocks noGrp="1"/>
          </p:cNvGraphicFramePr>
          <p:nvPr>
            <p:extLst>
              <p:ext uri="{D42A27DB-BD31-4B8C-83A1-F6EECF244321}">
                <p14:modId xmlns="" xmlns:p14="http://schemas.microsoft.com/office/powerpoint/2010/main" val="180778630"/>
              </p:ext>
            </p:extLst>
          </p:nvPr>
        </p:nvGraphicFramePr>
        <p:xfrm>
          <a:off x="663444" y="1484784"/>
          <a:ext cx="7806267" cy="4826272"/>
        </p:xfrm>
        <a:graphic>
          <a:graphicData uri="http://schemas.openxmlformats.org/drawingml/2006/table">
            <a:tbl>
              <a:tblPr firstRow="1" firstCol="1" lastRow="1" lastCol="1" bandRow="1" bandCol="1"/>
              <a:tblGrid>
                <a:gridCol w="1693333"/>
                <a:gridCol w="287867"/>
                <a:gridCol w="5825067"/>
              </a:tblGrid>
              <a:tr h="324040">
                <a:tc gridSpan="3">
                  <a:txBody>
                    <a:bodyPr/>
                    <a:lstStyle/>
                    <a:p>
                      <a:pPr marL="342900" lvl="0" indent="-342900" algn="ctr">
                        <a:lnSpc>
                          <a:spcPct val="115000"/>
                        </a:lnSpc>
                        <a:spcAft>
                          <a:spcPts val="1500"/>
                        </a:spcAft>
                        <a:buFont typeface="+mj-lt"/>
                        <a:buAutoNum type="romanUcPeriod"/>
                      </a:pPr>
                      <a:r>
                        <a:rPr lang="tr-TR" sz="2800" b="1" kern="1400" spc="25" dirty="0">
                          <a:solidFill>
                            <a:srgbClr val="17365D"/>
                          </a:solidFill>
                          <a:effectLst/>
                          <a:latin typeface="Cambria"/>
                          <a:ea typeface="PMingLiU"/>
                          <a:cs typeface="Times New Roman"/>
                        </a:rPr>
                        <a:t>BÖLÜM</a:t>
                      </a:r>
                      <a:endParaRPr lang="tr-TR" sz="2800" kern="1400" spc="25" dirty="0">
                        <a:solidFill>
                          <a:srgbClr val="17365D"/>
                        </a:solidFill>
                        <a:effectLst/>
                        <a:latin typeface="Cambria"/>
                        <a:ea typeface="PMingLiU"/>
                        <a:cs typeface="Times New Roman"/>
                      </a:endParaRPr>
                    </a:p>
                  </a:txBody>
                  <a:tcPr marT="7144" marB="0" anchor="ctr">
                    <a:lnL>
                      <a:noFill/>
                    </a:lnL>
                    <a:lnR>
                      <a:noFill/>
                    </a:lnR>
                    <a:lnT>
                      <a:noFill/>
                    </a:lnT>
                    <a:lnB>
                      <a:noFill/>
                    </a:lnB>
                  </a:tcPr>
                </a:tc>
                <a:tc hMerge="1">
                  <a:txBody>
                    <a:bodyPr/>
                    <a:lstStyle/>
                    <a:p>
                      <a:endParaRPr lang="tr-TR"/>
                    </a:p>
                  </a:txBody>
                  <a:tcPr/>
                </a:tc>
                <a:tc hMerge="1">
                  <a:txBody>
                    <a:bodyPr/>
                    <a:lstStyle/>
                    <a:p>
                      <a:endParaRPr lang="tr-TR"/>
                    </a:p>
                  </a:txBody>
                  <a:tcPr/>
                </a:tc>
              </a:tr>
              <a:tr h="173355">
                <a:tc gridSpan="3">
                  <a:txBody>
                    <a:bodyPr/>
                    <a:lstStyle/>
                    <a:p>
                      <a:pPr>
                        <a:lnSpc>
                          <a:spcPct val="115000"/>
                        </a:lnSpc>
                        <a:spcAft>
                          <a:spcPts val="1000"/>
                        </a:spcAft>
                      </a:pPr>
                      <a:r>
                        <a:rPr lang="tr-TR" sz="800" b="1">
                          <a:effectLst/>
                          <a:latin typeface="Calibri"/>
                          <a:ea typeface="PMingLiU"/>
                          <a:cs typeface="Times New Roman"/>
                        </a:rPr>
                        <a:t> </a:t>
                      </a:r>
                      <a:endParaRPr lang="tr-TR" sz="800">
                        <a:effectLst/>
                        <a:latin typeface="Calibri"/>
                        <a:ea typeface="PMingLiU"/>
                        <a:cs typeface="Times New Roman"/>
                      </a:endParaRPr>
                    </a:p>
                  </a:txBody>
                  <a:tcPr marT="7144" marB="0" anchor="ctr">
                    <a:lnL>
                      <a:noFill/>
                    </a:lnL>
                    <a:lnR>
                      <a:noFill/>
                    </a:lnR>
                    <a:lnT>
                      <a:noFill/>
                    </a:lnT>
                    <a:lnB>
                      <a:noFill/>
                    </a:lnB>
                  </a:tcPr>
                </a:tc>
                <a:tc hMerge="1">
                  <a:txBody>
                    <a:bodyPr/>
                    <a:lstStyle/>
                    <a:p>
                      <a:endParaRPr lang="tr-TR"/>
                    </a:p>
                  </a:txBody>
                  <a:tcPr/>
                </a:tc>
                <a:tc hMerge="1">
                  <a:txBody>
                    <a:bodyPr/>
                    <a:lstStyle/>
                    <a:p>
                      <a:endParaRPr lang="tr-TR"/>
                    </a:p>
                  </a:txBody>
                  <a:tcPr/>
                </a:tc>
              </a:tr>
              <a:tr h="182404">
                <a:tc>
                  <a:txBody>
                    <a:bodyPr/>
                    <a:lstStyle/>
                    <a:p>
                      <a:pPr>
                        <a:lnSpc>
                          <a:spcPct val="115000"/>
                        </a:lnSpc>
                        <a:spcAft>
                          <a:spcPts val="1000"/>
                        </a:spcAft>
                      </a:pPr>
                      <a:r>
                        <a:rPr lang="tr-TR" sz="1800" b="1" dirty="0">
                          <a:effectLst/>
                          <a:latin typeface="Calibri"/>
                          <a:ea typeface="PMingLiU"/>
                          <a:cs typeface="Times New Roman"/>
                        </a:rPr>
                        <a:t>KURUMUN ADI</a:t>
                      </a:r>
                      <a:endParaRPr lang="tr-TR" sz="1800" dirty="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smtClean="0">
                          <a:effectLst/>
                          <a:latin typeface="Calibri"/>
                          <a:ea typeface="PMingLiU"/>
                          <a:cs typeface="Times New Roman"/>
                        </a:rPr>
                        <a:t>Mersin Eyüp Aygar Anadolu</a:t>
                      </a:r>
                      <a:r>
                        <a:rPr lang="tr-TR" sz="1800" baseline="0" dirty="0" smtClean="0">
                          <a:effectLst/>
                          <a:latin typeface="Calibri"/>
                          <a:ea typeface="PMingLiU"/>
                          <a:cs typeface="Times New Roman"/>
                        </a:rPr>
                        <a:t> Lisesi Müdürlüğü</a:t>
                      </a:r>
                      <a:endParaRPr lang="tr-TR" sz="1800" dirty="0">
                        <a:effectLst/>
                        <a:latin typeface="Calibri"/>
                        <a:ea typeface="PMingLiU"/>
                        <a:cs typeface="Times New Roman"/>
                      </a:endParaRPr>
                    </a:p>
                  </a:txBody>
                  <a:tcPr marT="7144" marB="0" anchor="ctr">
                    <a:lnL>
                      <a:noFill/>
                    </a:lnL>
                    <a:lnR>
                      <a:noFill/>
                    </a:lnR>
                    <a:lnT>
                      <a:noFill/>
                    </a:lnT>
                    <a:lnB>
                      <a:noFill/>
                    </a:lnB>
                  </a:tcPr>
                </a:tc>
              </a:tr>
              <a:tr h="182404">
                <a:tc>
                  <a:txBody>
                    <a:bodyPr/>
                    <a:lstStyle/>
                    <a:p>
                      <a:pPr>
                        <a:lnSpc>
                          <a:spcPct val="115000"/>
                        </a:lnSpc>
                        <a:spcAft>
                          <a:spcPts val="1000"/>
                        </a:spcAft>
                      </a:pPr>
                      <a:r>
                        <a:rPr lang="tr-TR" sz="1800" b="1" dirty="0">
                          <a:effectLst/>
                          <a:latin typeface="Calibri"/>
                          <a:ea typeface="PMingLiU"/>
                          <a:cs typeface="Times New Roman"/>
                        </a:rPr>
                        <a:t>İLİ</a:t>
                      </a:r>
                      <a:endParaRPr lang="tr-TR" sz="1800" dirty="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smtClean="0">
                          <a:effectLst/>
                          <a:latin typeface="Calibri"/>
                          <a:ea typeface="PMingLiU"/>
                          <a:cs typeface="Times New Roman"/>
                        </a:rPr>
                        <a:t>MERSİN</a:t>
                      </a:r>
                      <a:endParaRPr lang="tr-TR" sz="1800" dirty="0">
                        <a:effectLst/>
                        <a:latin typeface="Calibri"/>
                        <a:ea typeface="PMingLiU"/>
                        <a:cs typeface="Times New Roman"/>
                      </a:endParaRPr>
                    </a:p>
                  </a:txBody>
                  <a:tcPr marT="7144" marB="0" anchor="ctr">
                    <a:lnL>
                      <a:noFill/>
                    </a:lnL>
                    <a:lnR>
                      <a:noFill/>
                    </a:lnR>
                    <a:lnT>
                      <a:noFill/>
                    </a:lnT>
                    <a:lnB>
                      <a:noFill/>
                    </a:lnB>
                  </a:tcPr>
                </a:tc>
              </a:tr>
              <a:tr h="182404">
                <a:tc>
                  <a:txBody>
                    <a:bodyPr/>
                    <a:lstStyle/>
                    <a:p>
                      <a:pPr>
                        <a:lnSpc>
                          <a:spcPct val="115000"/>
                        </a:lnSpc>
                        <a:spcAft>
                          <a:spcPts val="1000"/>
                        </a:spcAft>
                      </a:pPr>
                      <a:r>
                        <a:rPr lang="tr-TR" sz="1800" b="1" dirty="0">
                          <a:effectLst/>
                          <a:latin typeface="Calibri"/>
                          <a:ea typeface="PMingLiU"/>
                          <a:cs typeface="Times New Roman"/>
                        </a:rPr>
                        <a:t>İLÇESİ</a:t>
                      </a:r>
                      <a:endParaRPr lang="tr-TR" sz="1800" dirty="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dirty="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smtClean="0">
                          <a:effectLst/>
                          <a:latin typeface="Calibri"/>
                          <a:ea typeface="PMingLiU"/>
                          <a:cs typeface="Times New Roman"/>
                        </a:rPr>
                        <a:t>Toroslar</a:t>
                      </a:r>
                      <a:endParaRPr lang="tr-TR" sz="1800" dirty="0">
                        <a:effectLst/>
                        <a:latin typeface="Calibri"/>
                        <a:ea typeface="PMingLiU"/>
                        <a:cs typeface="Times New Roman"/>
                      </a:endParaRPr>
                    </a:p>
                  </a:txBody>
                  <a:tcPr marT="7144" marB="0" anchor="ctr">
                    <a:lnL>
                      <a:noFill/>
                    </a:lnL>
                    <a:lnR>
                      <a:noFill/>
                    </a:lnR>
                    <a:lnT>
                      <a:noFill/>
                    </a:lnT>
                    <a:lnB>
                      <a:noFill/>
                    </a:lnB>
                  </a:tcPr>
                </a:tc>
              </a:tr>
              <a:tr h="551021">
                <a:tc>
                  <a:txBody>
                    <a:bodyPr/>
                    <a:lstStyle/>
                    <a:p>
                      <a:pPr>
                        <a:lnSpc>
                          <a:spcPct val="115000"/>
                        </a:lnSpc>
                        <a:spcAft>
                          <a:spcPts val="1000"/>
                        </a:spcAft>
                      </a:pPr>
                      <a:r>
                        <a:rPr lang="tr-TR" sz="1800" b="1" dirty="0">
                          <a:effectLst/>
                          <a:latin typeface="Calibri"/>
                          <a:ea typeface="PMingLiU"/>
                          <a:cs typeface="Times New Roman"/>
                        </a:rPr>
                        <a:t>ADRES</a:t>
                      </a:r>
                      <a:endParaRPr lang="tr-TR" sz="1800" dirty="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dirty="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err="1" smtClean="0">
                          <a:effectLst/>
                          <a:latin typeface="Calibri"/>
                          <a:ea typeface="PMingLiU"/>
                          <a:cs typeface="Times New Roman"/>
                        </a:rPr>
                        <a:t>Kurdali</a:t>
                      </a:r>
                      <a:r>
                        <a:rPr lang="tr-TR" sz="1800" baseline="0" dirty="0" smtClean="0">
                          <a:effectLst/>
                          <a:latin typeface="Calibri"/>
                          <a:ea typeface="PMingLiU"/>
                          <a:cs typeface="Times New Roman"/>
                        </a:rPr>
                        <a:t> </a:t>
                      </a:r>
                      <a:r>
                        <a:rPr lang="tr-TR" sz="1800" baseline="0" dirty="0" err="1" smtClean="0">
                          <a:effectLst/>
                          <a:latin typeface="Calibri"/>
                          <a:ea typeface="PMingLiU"/>
                          <a:cs typeface="Times New Roman"/>
                        </a:rPr>
                        <a:t>mh</a:t>
                      </a:r>
                      <a:r>
                        <a:rPr lang="tr-TR" sz="1800" baseline="0" dirty="0" smtClean="0">
                          <a:effectLst/>
                          <a:latin typeface="Calibri"/>
                          <a:ea typeface="PMingLiU"/>
                          <a:cs typeface="Times New Roman"/>
                        </a:rPr>
                        <a:t>. Okan </a:t>
                      </a:r>
                      <a:r>
                        <a:rPr lang="tr-TR" sz="1800" baseline="0" dirty="0" err="1" smtClean="0">
                          <a:effectLst/>
                          <a:latin typeface="Calibri"/>
                          <a:ea typeface="PMingLiU"/>
                          <a:cs typeface="Times New Roman"/>
                        </a:rPr>
                        <a:t>Merzeci</a:t>
                      </a:r>
                      <a:r>
                        <a:rPr lang="tr-TR" sz="1800" baseline="0" dirty="0" smtClean="0">
                          <a:effectLst/>
                          <a:latin typeface="Calibri"/>
                          <a:ea typeface="PMingLiU"/>
                          <a:cs typeface="Times New Roman"/>
                        </a:rPr>
                        <a:t> Bulvarı Üzeri İnönü Ortaokulu Yanı</a:t>
                      </a:r>
                      <a:r>
                        <a:rPr lang="tr-TR" sz="1800" dirty="0" smtClean="0">
                          <a:effectLst/>
                          <a:latin typeface="Calibri"/>
                          <a:ea typeface="PMingLiU"/>
                          <a:cs typeface="Times New Roman"/>
                        </a:rPr>
                        <a:t/>
                      </a:r>
                      <a:br>
                        <a:rPr lang="tr-TR" sz="1800" dirty="0" smtClean="0">
                          <a:effectLst/>
                          <a:latin typeface="Calibri"/>
                          <a:ea typeface="PMingLiU"/>
                          <a:cs typeface="Times New Roman"/>
                        </a:rPr>
                      </a:br>
                      <a:r>
                        <a:rPr lang="tr-TR" sz="1800" dirty="0" smtClean="0">
                          <a:effectLst/>
                          <a:latin typeface="Calibri"/>
                          <a:ea typeface="PMingLiU"/>
                          <a:cs typeface="Times New Roman"/>
                        </a:rPr>
                        <a:t>Toroslar- MERSİN </a:t>
                      </a:r>
                      <a:endParaRPr lang="tr-TR" sz="1800" dirty="0">
                        <a:effectLst/>
                        <a:latin typeface="Calibri"/>
                        <a:ea typeface="PMingLiU"/>
                        <a:cs typeface="Times New Roman"/>
                      </a:endParaRPr>
                    </a:p>
                  </a:txBody>
                  <a:tcPr marT="7144" marB="0" anchor="ctr">
                    <a:lnL>
                      <a:noFill/>
                    </a:lnL>
                    <a:lnR>
                      <a:noFill/>
                    </a:lnR>
                    <a:lnT>
                      <a:noFill/>
                    </a:lnT>
                    <a:lnB>
                      <a:noFill/>
                    </a:lnB>
                  </a:tcPr>
                </a:tc>
              </a:tr>
              <a:tr h="631668">
                <a:tc>
                  <a:txBody>
                    <a:bodyPr/>
                    <a:lstStyle/>
                    <a:p>
                      <a:pPr>
                        <a:lnSpc>
                          <a:spcPct val="115000"/>
                        </a:lnSpc>
                        <a:spcAft>
                          <a:spcPts val="1000"/>
                        </a:spcAft>
                      </a:pPr>
                      <a:r>
                        <a:rPr lang="tr-TR" sz="1800" b="1">
                          <a:effectLst/>
                          <a:latin typeface="Calibri"/>
                          <a:ea typeface="PMingLiU"/>
                          <a:cs typeface="Times New Roman"/>
                        </a:rPr>
                        <a:t>WEB ADRES</a:t>
                      </a:r>
                      <a:endParaRPr lang="tr-TR" sz="180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u="sng" dirty="0" smtClean="0">
                          <a:solidFill>
                            <a:srgbClr val="0000FF"/>
                          </a:solidFill>
                          <a:effectLst/>
                          <a:latin typeface="Calibri"/>
                          <a:ea typeface="PMingLiU"/>
                          <a:cs typeface="Times New Roman"/>
                          <a:hlinkClick r:id="rId3"/>
                        </a:rPr>
                        <a:t>http://eaal.meb.k12.tr</a:t>
                      </a:r>
                      <a:endParaRPr lang="tr-TR" sz="1800" dirty="0">
                        <a:effectLst/>
                        <a:latin typeface="Calibri"/>
                        <a:ea typeface="PMingLiU"/>
                        <a:cs typeface="Times New Roman"/>
                      </a:endParaRPr>
                    </a:p>
                  </a:txBody>
                  <a:tcPr marT="7144" marB="0" anchor="ctr">
                    <a:lnL>
                      <a:noFill/>
                    </a:lnL>
                    <a:lnR>
                      <a:noFill/>
                    </a:lnR>
                    <a:lnT>
                      <a:noFill/>
                    </a:lnT>
                    <a:lnB>
                      <a:noFill/>
                    </a:lnB>
                  </a:tcPr>
                </a:tc>
              </a:tr>
              <a:tr h="648072">
                <a:tc>
                  <a:txBody>
                    <a:bodyPr/>
                    <a:lstStyle/>
                    <a:p>
                      <a:pPr>
                        <a:lnSpc>
                          <a:spcPct val="115000"/>
                        </a:lnSpc>
                        <a:spcAft>
                          <a:spcPts val="1000"/>
                        </a:spcAft>
                      </a:pPr>
                      <a:r>
                        <a:rPr lang="tr-TR" sz="1800" b="1" dirty="0">
                          <a:effectLst/>
                          <a:latin typeface="Calibri"/>
                          <a:ea typeface="PMingLiU"/>
                          <a:cs typeface="Times New Roman"/>
                        </a:rPr>
                        <a:t>E-POSTA</a:t>
                      </a:r>
                      <a:endParaRPr lang="tr-TR" sz="1800" dirty="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tr-TR" sz="1800" dirty="0" smtClean="0">
                          <a:effectLst/>
                          <a:latin typeface="+mn-lt"/>
                          <a:ea typeface="PMingLiU"/>
                          <a:cs typeface="Times New Roman"/>
                          <a:hlinkClick r:id="rId4"/>
                        </a:rPr>
                        <a:t>968003@meb.k12.tr</a:t>
                      </a:r>
                      <a:r>
                        <a:rPr lang="tr-TR" sz="1800" dirty="0" smtClean="0">
                          <a:effectLst/>
                          <a:latin typeface="+mn-lt"/>
                          <a:ea typeface="PMingLiU"/>
                          <a:cs typeface="Times New Roman"/>
                        </a:rPr>
                        <a:t/>
                      </a:r>
                      <a:br>
                        <a:rPr lang="tr-TR" sz="1800" dirty="0" smtClean="0">
                          <a:effectLst/>
                          <a:latin typeface="+mn-lt"/>
                          <a:ea typeface="PMingLiU"/>
                          <a:cs typeface="Times New Roman"/>
                        </a:rPr>
                      </a:br>
                      <a:r>
                        <a:rPr lang="tr-TR" sz="1800" dirty="0" smtClean="0">
                          <a:effectLst/>
                          <a:latin typeface="+mn-lt"/>
                          <a:ea typeface="PMingLiU"/>
                          <a:cs typeface="Times New Roman"/>
                          <a:hlinkClick r:id="rId4"/>
                        </a:rPr>
                        <a:t>968003</a:t>
                      </a:r>
                      <a:r>
                        <a:rPr lang="tr-TR" sz="1800" u="sng" dirty="0" smtClean="0">
                          <a:solidFill>
                            <a:srgbClr val="0000FF"/>
                          </a:solidFill>
                          <a:effectLst/>
                          <a:latin typeface="Calibri"/>
                          <a:ea typeface="PMingLiU"/>
                          <a:cs typeface="Times New Roman"/>
                          <a:hlinkClick r:id="rId5"/>
                        </a:rPr>
                        <a:t>@gmail.com</a:t>
                      </a:r>
                      <a:r>
                        <a:rPr lang="tr-TR" sz="1800" dirty="0">
                          <a:effectLst/>
                          <a:latin typeface="Calibri"/>
                          <a:ea typeface="PMingLiU"/>
                          <a:cs typeface="Times New Roman"/>
                        </a:rPr>
                        <a:t> </a:t>
                      </a:r>
                    </a:p>
                  </a:txBody>
                  <a:tcPr marT="7144" marB="0" anchor="ctr">
                    <a:lnL>
                      <a:noFill/>
                    </a:lnL>
                    <a:lnR>
                      <a:noFill/>
                    </a:lnR>
                    <a:lnT>
                      <a:noFill/>
                    </a:lnT>
                    <a:lnB>
                      <a:noFill/>
                    </a:lnB>
                  </a:tcPr>
                </a:tc>
              </a:tr>
              <a:tr h="594066">
                <a:tc>
                  <a:txBody>
                    <a:bodyPr/>
                    <a:lstStyle/>
                    <a:p>
                      <a:pPr>
                        <a:lnSpc>
                          <a:spcPct val="115000"/>
                        </a:lnSpc>
                        <a:spcAft>
                          <a:spcPts val="1000"/>
                        </a:spcAft>
                      </a:pPr>
                      <a:r>
                        <a:rPr lang="tr-TR" sz="1800">
                          <a:effectLst/>
                          <a:latin typeface="Calibri"/>
                          <a:ea typeface="PMingLiU"/>
                          <a:cs typeface="Times New Roman"/>
                          <a:sym typeface="Wingdings 2"/>
                        </a:rPr>
                        <a:t></a:t>
                      </a:r>
                      <a:r>
                        <a:rPr lang="tr-TR" sz="1800">
                          <a:effectLst/>
                          <a:latin typeface="Calibri"/>
                          <a:ea typeface="PMingLiU"/>
                          <a:cs typeface="Times New Roman"/>
                        </a:rPr>
                        <a:t> </a:t>
                      </a:r>
                      <a:r>
                        <a:rPr lang="tr-TR" sz="1800" b="1">
                          <a:effectLst/>
                          <a:latin typeface="Calibri"/>
                          <a:ea typeface="PMingLiU"/>
                          <a:cs typeface="Times New Roman"/>
                        </a:rPr>
                        <a:t> TEL</a:t>
                      </a:r>
                      <a:endParaRPr lang="tr-TR" sz="180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smtClean="0">
                          <a:effectLst/>
                          <a:latin typeface="Calibri"/>
                          <a:ea typeface="PMingLiU"/>
                          <a:cs typeface="Times New Roman"/>
                        </a:rPr>
                        <a:t>(0324) </a:t>
                      </a:r>
                      <a:r>
                        <a:rPr lang="tr-TR" sz="1800" dirty="0" smtClean="0"/>
                        <a:t>321 07 48</a:t>
                      </a:r>
                      <a:endParaRPr lang="tr-TR" sz="1800" dirty="0">
                        <a:effectLst/>
                        <a:latin typeface="Calibri"/>
                        <a:ea typeface="PMingLiU"/>
                        <a:cs typeface="Times New Roman"/>
                      </a:endParaRPr>
                    </a:p>
                  </a:txBody>
                  <a:tcPr marT="7144" marB="0" anchor="ctr">
                    <a:lnL>
                      <a:noFill/>
                    </a:lnL>
                    <a:lnR>
                      <a:noFill/>
                    </a:lnR>
                    <a:lnT>
                      <a:noFill/>
                    </a:lnT>
                    <a:lnB>
                      <a:noFill/>
                    </a:lnB>
                  </a:tcPr>
                </a:tc>
              </a:tr>
              <a:tr h="675323">
                <a:tc>
                  <a:txBody>
                    <a:bodyPr/>
                    <a:lstStyle/>
                    <a:p>
                      <a:pPr>
                        <a:lnSpc>
                          <a:spcPct val="115000"/>
                        </a:lnSpc>
                        <a:spcAft>
                          <a:spcPts val="1000"/>
                        </a:spcAft>
                      </a:pPr>
                      <a:r>
                        <a:rPr lang="tr-TR" sz="1800">
                          <a:effectLst/>
                          <a:latin typeface="Calibri"/>
                          <a:ea typeface="PMingLiU"/>
                          <a:cs typeface="Times New Roman"/>
                          <a:sym typeface="Wingdings 2"/>
                        </a:rPr>
                        <a:t></a:t>
                      </a:r>
                      <a:r>
                        <a:rPr lang="tr-TR" sz="1800">
                          <a:effectLst/>
                          <a:latin typeface="Calibri"/>
                          <a:ea typeface="PMingLiU"/>
                          <a:cs typeface="Times New Roman"/>
                        </a:rPr>
                        <a:t>   </a:t>
                      </a:r>
                      <a:r>
                        <a:rPr lang="tr-TR" sz="1800" b="1">
                          <a:effectLst/>
                          <a:latin typeface="Calibri"/>
                          <a:ea typeface="PMingLiU"/>
                          <a:cs typeface="Times New Roman"/>
                        </a:rPr>
                        <a:t>FAKS</a:t>
                      </a:r>
                      <a:endParaRPr lang="tr-TR" sz="1800">
                        <a:effectLst/>
                        <a:latin typeface="Calibri"/>
                        <a:ea typeface="PMingLiU"/>
                        <a:cs typeface="Times New Roman"/>
                      </a:endParaRPr>
                    </a:p>
                  </a:txBody>
                  <a:tcPr marT="7144" marB="0" anchor="ctr">
                    <a:lnL>
                      <a:noFill/>
                    </a:lnL>
                    <a:lnR>
                      <a:noFill/>
                    </a:lnR>
                    <a:lnT>
                      <a:noFill/>
                    </a:lnT>
                    <a:lnB>
                      <a:noFill/>
                    </a:lnB>
                  </a:tcPr>
                </a:tc>
                <a:tc>
                  <a:txBody>
                    <a:bodyPr/>
                    <a:lstStyle/>
                    <a:p>
                      <a:pPr>
                        <a:lnSpc>
                          <a:spcPct val="115000"/>
                        </a:lnSpc>
                        <a:spcAft>
                          <a:spcPts val="1000"/>
                        </a:spcAft>
                      </a:pPr>
                      <a:r>
                        <a:rPr lang="tr-TR" sz="1800">
                          <a:effectLst/>
                          <a:latin typeface="Calibri"/>
                          <a:ea typeface="PMingLiU"/>
                          <a:cs typeface="Times New Roman"/>
                        </a:rPr>
                        <a:t>:</a:t>
                      </a:r>
                    </a:p>
                  </a:txBody>
                  <a:tcPr marT="7144" marB="0" anchor="ctr">
                    <a:lnL>
                      <a:noFill/>
                    </a:lnL>
                    <a:lnR>
                      <a:noFill/>
                    </a:lnR>
                    <a:lnT>
                      <a:noFill/>
                    </a:lnT>
                    <a:lnB>
                      <a:noFill/>
                    </a:lnB>
                  </a:tcPr>
                </a:tc>
                <a:tc>
                  <a:txBody>
                    <a:bodyPr/>
                    <a:lstStyle/>
                    <a:p>
                      <a:pPr>
                        <a:lnSpc>
                          <a:spcPct val="115000"/>
                        </a:lnSpc>
                        <a:spcAft>
                          <a:spcPts val="1000"/>
                        </a:spcAft>
                      </a:pPr>
                      <a:r>
                        <a:rPr lang="tr-TR" sz="1800" dirty="0" smtClean="0">
                          <a:effectLst/>
                          <a:latin typeface="Calibri"/>
                          <a:ea typeface="PMingLiU"/>
                          <a:cs typeface="Times New Roman"/>
                        </a:rPr>
                        <a:t>(0324) </a:t>
                      </a:r>
                      <a:r>
                        <a:rPr lang="tr-TR" sz="1800" dirty="0" smtClean="0"/>
                        <a:t>321 07 49</a:t>
                      </a:r>
                      <a:endParaRPr lang="tr-TR" sz="1800" dirty="0">
                        <a:effectLst/>
                        <a:latin typeface="Calibri"/>
                        <a:ea typeface="PMingLiU"/>
                        <a:cs typeface="Times New Roman"/>
                      </a:endParaRPr>
                    </a:p>
                  </a:txBody>
                  <a:tcPr marT="7144" marB="0" anchor="ctr">
                    <a:lnL>
                      <a:noFill/>
                    </a:lnL>
                    <a:lnR>
                      <a:noFill/>
                    </a:lnR>
                    <a:lnT>
                      <a:noFill/>
                    </a:lnT>
                    <a:lnB>
                      <a:noFill/>
                    </a:lnB>
                  </a:tcPr>
                </a:tc>
              </a:tr>
            </a:tbl>
          </a:graphicData>
        </a:graphic>
      </p:graphicFrame>
      <p:sp>
        <p:nvSpPr>
          <p:cNvPr id="9"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a:t>
            </a:r>
            <a:r>
              <a:rPr lang="tr-TR" sz="1100" dirty="0" smtClean="0">
                <a:solidFill>
                  <a:schemeClr val="bg1">
                    <a:lumMod val="75000"/>
                  </a:schemeClr>
                </a:solidFill>
              </a:rPr>
              <a:t>...........  İlçe Milli Eğitim  Brifing  </a:t>
            </a:r>
            <a:r>
              <a:rPr lang="tr-TR" sz="1100" dirty="0" smtClean="0">
                <a:solidFill>
                  <a:schemeClr val="bg1">
                    <a:lumMod val="75000"/>
                  </a:schemeClr>
                </a:solidFill>
              </a:rPr>
              <a:t>2021-2022             		</a:t>
            </a:r>
            <a:r>
              <a:rPr lang="tr-TR" sz="1300" dirty="0" smtClean="0">
                <a:solidFill>
                  <a:schemeClr val="tx1"/>
                </a:solidFill>
              </a:rPr>
              <a:t>- </a:t>
            </a:r>
            <a:fld id="{9D8F4175-962E-41E7-A50F-4ADF61DA32C9}" type="slidenum">
              <a:rPr lang="tr-TR" smtClean="0">
                <a:solidFill>
                  <a:schemeClr val="tx1"/>
                </a:solidFill>
              </a:rPr>
              <a:pPr algn="l"/>
              <a:t>3</a:t>
            </a:fld>
            <a:r>
              <a:rPr lang="tr-TR" sz="1300" dirty="0" smtClean="0">
                <a:solidFill>
                  <a:schemeClr val="tx1"/>
                </a:solidFill>
              </a:rPr>
              <a:t> -</a:t>
            </a:r>
            <a:endParaRPr lang="tr-TR" sz="1300" dirty="0">
              <a:solidFill>
                <a:schemeClr val="tx1"/>
              </a:solidFill>
            </a:endParaRPr>
          </a:p>
        </p:txBody>
      </p:sp>
      <p:grpSp>
        <p:nvGrpSpPr>
          <p:cNvPr id="10" name="Grup 9"/>
          <p:cNvGrpSpPr/>
          <p:nvPr/>
        </p:nvGrpSpPr>
        <p:grpSpPr>
          <a:xfrm>
            <a:off x="-26127" y="-11965"/>
            <a:ext cx="9185936" cy="866437"/>
            <a:chOff x="0" y="3994375"/>
            <a:chExt cx="6858000" cy="1155249"/>
          </a:xfrm>
        </p:grpSpPr>
        <p:pic>
          <p:nvPicPr>
            <p:cNvPr id="12" name="Resim 11"/>
            <p:cNvPicPr>
              <a:picLocks noChangeAspect="1"/>
            </p:cNvPicPr>
            <p:nvPr/>
          </p:nvPicPr>
          <p:blipFill>
            <a:blip r:embed="rId6"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Tree>
    <p:extLst>
      <p:ext uri="{BB962C8B-B14F-4D97-AF65-F5344CB8AC3E}">
        <p14:creationId xmlns="" xmlns:p14="http://schemas.microsoft.com/office/powerpoint/2010/main" val="40562604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 10"/>
          <p:cNvGrpSpPr/>
          <p:nvPr/>
        </p:nvGrpSpPr>
        <p:grpSpPr>
          <a:xfrm>
            <a:off x="-5424" y="-11963"/>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3" name="Dikdörtgen 2"/>
          <p:cNvSpPr/>
          <p:nvPr/>
        </p:nvSpPr>
        <p:spPr>
          <a:xfrm>
            <a:off x="1214414" y="4071942"/>
            <a:ext cx="3273525" cy="292388"/>
          </a:xfrm>
          <a:prstGeom prst="rect">
            <a:avLst/>
          </a:prstGeom>
        </p:spPr>
        <p:txBody>
          <a:bodyPr wrap="none">
            <a:spAutoFit/>
          </a:bodyPr>
          <a:lstStyle/>
          <a:p>
            <a:r>
              <a:rPr lang="tr-TR" sz="1300" dirty="0"/>
              <a:t> </a:t>
            </a:r>
            <a:r>
              <a:rPr lang="tr-TR" sz="1300" dirty="0" smtClean="0"/>
              <a:t>Eyüp </a:t>
            </a:r>
            <a:r>
              <a:rPr lang="tr-TR" sz="1300" dirty="0" err="1" smtClean="0"/>
              <a:t>Aygar</a:t>
            </a:r>
            <a:r>
              <a:rPr lang="tr-TR" sz="1300" dirty="0" smtClean="0"/>
              <a:t> Anadolu Lisesi Müdürlüğümüzde</a:t>
            </a:r>
            <a:r>
              <a:rPr lang="tr-TR" sz="1300" dirty="0"/>
              <a:t>:</a:t>
            </a:r>
          </a:p>
        </p:txBody>
      </p:sp>
      <p:graphicFrame>
        <p:nvGraphicFramePr>
          <p:cNvPr id="4" name="Tablo 3"/>
          <p:cNvGraphicFramePr>
            <a:graphicFrameLocks noGrp="1"/>
          </p:cNvGraphicFramePr>
          <p:nvPr>
            <p:extLst>
              <p:ext uri="{D42A27DB-BD31-4B8C-83A1-F6EECF244321}">
                <p14:modId xmlns="" xmlns:p14="http://schemas.microsoft.com/office/powerpoint/2010/main" val="505160996"/>
              </p:ext>
            </p:extLst>
          </p:nvPr>
        </p:nvGraphicFramePr>
        <p:xfrm>
          <a:off x="1428728" y="4429132"/>
          <a:ext cx="6254326" cy="1805947"/>
        </p:xfrm>
        <a:graphic>
          <a:graphicData uri="http://schemas.openxmlformats.org/drawingml/2006/table">
            <a:tbl>
              <a:tblPr firstRow="1" firstCol="1" lastRow="1" lastCol="1" bandRow="1" bandCol="1"/>
              <a:tblGrid>
                <a:gridCol w="1887400"/>
                <a:gridCol w="585745"/>
                <a:gridCol w="520662"/>
                <a:gridCol w="520662"/>
                <a:gridCol w="585745"/>
                <a:gridCol w="520662"/>
                <a:gridCol w="520662"/>
                <a:gridCol w="556394"/>
                <a:gridCol w="556394"/>
              </a:tblGrid>
              <a:tr h="264319">
                <a:tc gridSpan="9">
                  <a:txBody>
                    <a:bodyPr/>
                    <a:lstStyle/>
                    <a:p>
                      <a:pPr algn="ctr">
                        <a:spcAft>
                          <a:spcPts val="0"/>
                        </a:spcAft>
                      </a:pPr>
                      <a:r>
                        <a:rPr lang="tr-TR" sz="1100" b="1" kern="1200" dirty="0" smtClean="0">
                          <a:solidFill>
                            <a:srgbClr val="FFFFFF"/>
                          </a:solidFill>
                          <a:effectLst/>
                          <a:latin typeface="Calibri"/>
                          <a:ea typeface="Times New Roman"/>
                          <a:cs typeface="+mn-cs"/>
                        </a:rPr>
                        <a:t>Eyüp </a:t>
                      </a:r>
                      <a:r>
                        <a:rPr lang="tr-TR" sz="1100" b="1" kern="1200" dirty="0" err="1" smtClean="0">
                          <a:solidFill>
                            <a:srgbClr val="FFFFFF"/>
                          </a:solidFill>
                          <a:effectLst/>
                          <a:latin typeface="Calibri"/>
                          <a:ea typeface="Times New Roman"/>
                          <a:cs typeface="+mn-cs"/>
                        </a:rPr>
                        <a:t>Aygar</a:t>
                      </a:r>
                      <a:r>
                        <a:rPr lang="tr-TR" sz="1100" b="1" kern="1200" dirty="0" smtClean="0">
                          <a:solidFill>
                            <a:srgbClr val="FFFFFF"/>
                          </a:solidFill>
                          <a:effectLst/>
                          <a:latin typeface="Calibri"/>
                          <a:ea typeface="Times New Roman"/>
                          <a:cs typeface="+mn-cs"/>
                        </a:rPr>
                        <a:t> Anadolu Lisesi </a:t>
                      </a:r>
                      <a:r>
                        <a:rPr lang="tr-TR" sz="1100" b="1" dirty="0" smtClean="0">
                          <a:solidFill>
                            <a:srgbClr val="FFFFFF"/>
                          </a:solidFill>
                          <a:effectLst/>
                          <a:latin typeface="Calibri"/>
                          <a:ea typeface="Times New Roman"/>
                        </a:rPr>
                        <a:t>Okulu Müdürlüğü  </a:t>
                      </a:r>
                      <a:r>
                        <a:rPr lang="tr-TR" sz="1100" b="1" dirty="0">
                          <a:solidFill>
                            <a:srgbClr val="FFFFFF"/>
                          </a:solidFill>
                          <a:effectLst/>
                          <a:latin typeface="Calibri"/>
                          <a:ea typeface="Times New Roman"/>
                        </a:rPr>
                        <a:t>Personel Sayısı</a:t>
                      </a: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c hMerge="1">
                  <a:txBody>
                    <a:bodyPr/>
                    <a:lstStyle/>
                    <a:p>
                      <a:pPr algn="ctr">
                        <a:spcAft>
                          <a:spcPts val="0"/>
                        </a:spcAft>
                      </a:pPr>
                      <a:endParaRPr lang="tr-TR" sz="90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4F81BD"/>
                    </a:solidFill>
                  </a:tcPr>
                </a:tc>
              </a:tr>
              <a:tr h="450538">
                <a:tc>
                  <a:txBody>
                    <a:bodyPr/>
                    <a:lstStyle/>
                    <a:p>
                      <a:pPr marL="116840" algn="ctr">
                        <a:spcAft>
                          <a:spcPts val="0"/>
                        </a:spcAft>
                      </a:pP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2014</a:t>
                      </a:r>
                      <a:r>
                        <a:rPr lang="tr-TR" sz="1000" b="0" baseline="0" dirty="0" smtClean="0">
                          <a:effectLst/>
                          <a:latin typeface="Times New Roman"/>
                          <a:ea typeface="Times New Roman"/>
                        </a:rPr>
                        <a:t> </a:t>
                      </a:r>
                      <a:r>
                        <a:rPr lang="tr-TR" sz="1000" b="0" dirty="0" smtClean="0">
                          <a:effectLst/>
                          <a:latin typeface="Times New Roman"/>
                          <a:ea typeface="Times New Roman"/>
                        </a:rPr>
                        <a:t>2015</a:t>
                      </a:r>
                      <a:endParaRPr lang="tr-TR" sz="1000" b="0" dirty="0">
                        <a:effectLst/>
                        <a:latin typeface="Times New Roman"/>
                        <a:ea typeface="Times New Roman"/>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2015</a:t>
                      </a:r>
                      <a:r>
                        <a:rPr lang="tr-TR" sz="1000" b="0" baseline="0" dirty="0" smtClean="0">
                          <a:effectLst/>
                          <a:latin typeface="Times New Roman"/>
                          <a:ea typeface="Times New Roman"/>
                        </a:rPr>
                        <a:t> </a:t>
                      </a:r>
                      <a:r>
                        <a:rPr lang="tr-TR" sz="1000" b="0" dirty="0" smtClean="0">
                          <a:effectLst/>
                          <a:latin typeface="Times New Roman"/>
                          <a:ea typeface="Times New Roman"/>
                        </a:rPr>
                        <a:t>2016</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spcAft>
                          <a:spcPts val="0"/>
                        </a:spcAft>
                      </a:pPr>
                      <a:r>
                        <a:rPr lang="tr-TR" sz="1000" b="0" kern="1200" dirty="0" smtClean="0">
                          <a:solidFill>
                            <a:schemeClr val="tx1"/>
                          </a:solidFill>
                          <a:effectLst/>
                          <a:latin typeface="Times New Roman"/>
                          <a:ea typeface="Times New Roman"/>
                          <a:cs typeface="+mn-cs"/>
                        </a:rPr>
                        <a:t>2016</a:t>
                      </a:r>
                      <a:r>
                        <a:rPr lang="tr-TR" sz="1000" b="0" kern="1200" baseline="0" dirty="0" smtClean="0">
                          <a:solidFill>
                            <a:schemeClr val="tx1"/>
                          </a:solidFill>
                          <a:effectLst/>
                          <a:latin typeface="Times New Roman"/>
                          <a:ea typeface="Times New Roman"/>
                          <a:cs typeface="+mn-cs"/>
                        </a:rPr>
                        <a:t> </a:t>
                      </a:r>
                      <a:r>
                        <a:rPr lang="tr-TR" sz="1000" b="0" kern="1200" dirty="0" smtClean="0">
                          <a:solidFill>
                            <a:schemeClr val="tx1"/>
                          </a:solidFill>
                          <a:effectLst/>
                          <a:latin typeface="Times New Roman"/>
                          <a:ea typeface="Times New Roman"/>
                          <a:cs typeface="+mn-cs"/>
                        </a:rPr>
                        <a:t>2017</a:t>
                      </a:r>
                      <a:endParaRPr lang="tr-TR" sz="1000" b="0" kern="1200" dirty="0">
                        <a:solidFill>
                          <a:schemeClr val="tx1"/>
                        </a:solidFill>
                        <a:effectLst/>
                        <a:latin typeface="Times New Roman"/>
                        <a:ea typeface="Times New Roman"/>
                        <a:cs typeface="+mn-cs"/>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000" b="0" kern="1200" dirty="0" smtClean="0">
                          <a:solidFill>
                            <a:schemeClr val="tx1"/>
                          </a:solidFill>
                          <a:effectLst/>
                          <a:latin typeface="Times New Roman"/>
                          <a:ea typeface="Times New Roman"/>
                          <a:cs typeface="+mn-cs"/>
                        </a:rPr>
                        <a:t>2017</a:t>
                      </a:r>
                      <a:r>
                        <a:rPr lang="tr-TR" sz="1000" b="0" kern="1200" baseline="0" dirty="0" smtClean="0">
                          <a:solidFill>
                            <a:schemeClr val="tx1"/>
                          </a:solidFill>
                          <a:effectLst/>
                          <a:latin typeface="Times New Roman"/>
                          <a:ea typeface="Times New Roman"/>
                          <a:cs typeface="+mn-cs"/>
                        </a:rPr>
                        <a:t> </a:t>
                      </a:r>
                      <a:r>
                        <a:rPr lang="tr-TR" sz="1000" b="0" kern="1200" dirty="0" smtClean="0">
                          <a:solidFill>
                            <a:schemeClr val="tx1"/>
                          </a:solidFill>
                          <a:effectLst/>
                          <a:latin typeface="Times New Roman"/>
                          <a:ea typeface="Times New Roman"/>
                          <a:cs typeface="+mn-cs"/>
                        </a:rPr>
                        <a:t>2018</a:t>
                      </a: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000" b="0" kern="1200" dirty="0" smtClean="0">
                          <a:solidFill>
                            <a:schemeClr val="tx1"/>
                          </a:solidFill>
                          <a:effectLst/>
                          <a:latin typeface="Times New Roman"/>
                          <a:ea typeface="Times New Roman"/>
                          <a:cs typeface="+mn-cs"/>
                        </a:rPr>
                        <a:t>2018</a:t>
                      </a:r>
                      <a:r>
                        <a:rPr lang="tr-TR" sz="1000" b="0" kern="1200" baseline="0" dirty="0" smtClean="0">
                          <a:solidFill>
                            <a:schemeClr val="tx1"/>
                          </a:solidFill>
                          <a:effectLst/>
                          <a:latin typeface="Times New Roman"/>
                          <a:ea typeface="Times New Roman"/>
                          <a:cs typeface="+mn-cs"/>
                        </a:rPr>
                        <a:t> </a:t>
                      </a:r>
                      <a:r>
                        <a:rPr lang="tr-TR" sz="1000" b="0" kern="1200" dirty="0" smtClean="0">
                          <a:solidFill>
                            <a:schemeClr val="tx1"/>
                          </a:solidFill>
                          <a:effectLst/>
                          <a:latin typeface="Times New Roman"/>
                          <a:ea typeface="Times New Roman"/>
                          <a:cs typeface="+mn-cs"/>
                        </a:rPr>
                        <a:t>2019</a:t>
                      </a: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000" b="0" kern="1200" dirty="0" smtClean="0">
                          <a:solidFill>
                            <a:schemeClr val="tx1"/>
                          </a:solidFill>
                          <a:effectLst/>
                          <a:latin typeface="Times New Roman"/>
                          <a:ea typeface="Times New Roman"/>
                          <a:cs typeface="+mn-cs"/>
                        </a:rPr>
                        <a:t>2019</a:t>
                      </a:r>
                      <a:r>
                        <a:rPr lang="tr-TR" sz="1000" b="0" kern="1200" baseline="0" dirty="0" smtClean="0">
                          <a:solidFill>
                            <a:schemeClr val="tx1"/>
                          </a:solidFill>
                          <a:effectLst/>
                          <a:latin typeface="Times New Roman"/>
                          <a:ea typeface="Times New Roman"/>
                          <a:cs typeface="+mn-cs"/>
                        </a:rPr>
                        <a:t> </a:t>
                      </a:r>
                      <a:r>
                        <a:rPr lang="tr-TR" sz="1000" b="0" kern="1200" dirty="0" smtClean="0">
                          <a:solidFill>
                            <a:schemeClr val="tx1"/>
                          </a:solidFill>
                          <a:effectLst/>
                          <a:latin typeface="Times New Roman"/>
                          <a:ea typeface="Times New Roman"/>
                          <a:cs typeface="+mn-cs"/>
                        </a:rPr>
                        <a:t>2020</a:t>
                      </a: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2020  2021</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2021  2022</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87166">
                <a:tc>
                  <a:txBody>
                    <a:bodyPr/>
                    <a:lstStyle/>
                    <a:p>
                      <a:pPr marL="116840" marR="0" indent="0" algn="l" defTabSz="914400" rtl="0" eaLnBrk="1" fontAlgn="auto" latinLnBrk="0" hangingPunct="1">
                        <a:lnSpc>
                          <a:spcPct val="100000"/>
                        </a:lnSpc>
                        <a:spcBef>
                          <a:spcPts val="0"/>
                        </a:spcBef>
                        <a:spcAft>
                          <a:spcPts val="0"/>
                        </a:spcAft>
                        <a:buClrTx/>
                        <a:buSzTx/>
                        <a:buFontTx/>
                        <a:buNone/>
                        <a:tabLst/>
                        <a:defRPr/>
                      </a:pPr>
                      <a:r>
                        <a:rPr lang="tr-TR" sz="1000" b="0" dirty="0" smtClean="0">
                          <a:effectLst/>
                          <a:latin typeface="+mn-lt"/>
                          <a:ea typeface="Times New Roman"/>
                        </a:rPr>
                        <a:t>Müdür</a:t>
                      </a:r>
                      <a:endParaRPr lang="tr-TR" sz="1000" b="0" dirty="0" smtClean="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1</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1</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78118">
                <a:tc>
                  <a:txBody>
                    <a:bodyPr/>
                    <a:lstStyle/>
                    <a:p>
                      <a:pPr marL="116840">
                        <a:spcAft>
                          <a:spcPts val="0"/>
                        </a:spcAft>
                      </a:pPr>
                      <a:r>
                        <a:rPr lang="tr-TR" sz="1000" b="0" dirty="0" smtClean="0">
                          <a:effectLst/>
                          <a:latin typeface="Times New Roman"/>
                          <a:ea typeface="Times New Roman"/>
                        </a:rPr>
                        <a:t>Müdür</a:t>
                      </a:r>
                      <a:r>
                        <a:rPr lang="tr-TR" sz="1000" b="0" baseline="0" dirty="0" smtClean="0">
                          <a:effectLst/>
                          <a:latin typeface="Times New Roman"/>
                          <a:ea typeface="Times New Roman"/>
                        </a:rPr>
                        <a:t> Baş yardımcısı</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r>
              <a:tr h="178118">
                <a:tc>
                  <a:txBody>
                    <a:bodyPr/>
                    <a:lstStyle/>
                    <a:p>
                      <a:pPr marL="116840">
                        <a:spcAft>
                          <a:spcPts val="0"/>
                        </a:spcAft>
                      </a:pPr>
                      <a:r>
                        <a:rPr lang="tr-TR" sz="1000" b="0" dirty="0" smtClean="0">
                          <a:effectLst/>
                          <a:latin typeface="Calibri"/>
                          <a:ea typeface="Times New Roman"/>
                        </a:rPr>
                        <a:t>Müdür</a:t>
                      </a:r>
                      <a:r>
                        <a:rPr lang="tr-TR" sz="1000" b="0" baseline="0" dirty="0" smtClean="0">
                          <a:effectLst/>
                          <a:latin typeface="Calibri"/>
                          <a:ea typeface="Times New Roman"/>
                        </a:rPr>
                        <a:t> Yardımcısı</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ctr">
                        <a:spcAft>
                          <a:spcPts val="0"/>
                        </a:spcAft>
                      </a:pPr>
                      <a:r>
                        <a:rPr lang="tr-TR" sz="1000" b="0" dirty="0" smtClean="0">
                          <a:effectLst/>
                          <a:latin typeface="Times New Roman"/>
                          <a:ea typeface="Times New Roman"/>
                        </a:rPr>
                        <a:t>2</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2</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2</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78118">
                <a:tc>
                  <a:txBody>
                    <a:bodyPr/>
                    <a:lstStyle/>
                    <a:p>
                      <a:pPr marL="116840">
                        <a:spcAft>
                          <a:spcPts val="0"/>
                        </a:spcAft>
                      </a:pPr>
                      <a:r>
                        <a:rPr lang="tr-TR" sz="1000" b="0" dirty="0" smtClean="0">
                          <a:effectLst/>
                          <a:latin typeface="Times New Roman"/>
                          <a:ea typeface="Times New Roman"/>
                        </a:rPr>
                        <a:t>Öğretmen</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37</a:t>
                      </a:r>
                      <a:endParaRPr lang="tr-TR" sz="1000" b="0" dirty="0">
                        <a:effectLst/>
                        <a:latin typeface="Times New Roman"/>
                        <a:ea typeface="Times New Roman"/>
                      </a:endParaRPr>
                    </a:p>
                  </a:txBody>
                  <a:tcPr marT="0"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36</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36</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38</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smtClean="0">
                          <a:effectLst/>
                          <a:latin typeface="Times New Roman"/>
                          <a:ea typeface="Times New Roman"/>
                        </a:rPr>
                        <a:t>41</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algn="ctr">
                        <a:spcAft>
                          <a:spcPts val="0"/>
                        </a:spcAft>
                      </a:pPr>
                      <a:r>
                        <a:rPr lang="tr-TR" sz="1000" b="0" dirty="0" smtClean="0">
                          <a:effectLst/>
                          <a:latin typeface="Times New Roman"/>
                          <a:ea typeface="Times New Roman"/>
                        </a:rPr>
                        <a:t>43</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43</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43</a:t>
                      </a:r>
                      <a:endParaRPr lang="tr-TR" sz="1000" dirty="0"/>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r>
              <a:tr h="178118">
                <a:tc>
                  <a:txBody>
                    <a:bodyPr/>
                    <a:lstStyle/>
                    <a:p>
                      <a:pPr marL="116840" marR="0" indent="0" algn="l" defTabSz="914400" rtl="0" eaLnBrk="1" fontAlgn="auto" latinLnBrk="0" hangingPunct="1">
                        <a:lnSpc>
                          <a:spcPct val="100000"/>
                        </a:lnSpc>
                        <a:spcBef>
                          <a:spcPts val="0"/>
                        </a:spcBef>
                        <a:spcAft>
                          <a:spcPts val="0"/>
                        </a:spcAft>
                        <a:buClrTx/>
                        <a:buSzTx/>
                        <a:buFontTx/>
                        <a:buNone/>
                        <a:tabLst/>
                        <a:defRPr/>
                      </a:pPr>
                      <a:r>
                        <a:rPr lang="tr-TR" sz="1000" b="0" dirty="0" smtClean="0">
                          <a:effectLst/>
                          <a:latin typeface="+mn-lt"/>
                          <a:ea typeface="Times New Roman"/>
                        </a:rPr>
                        <a:t>Memur</a:t>
                      </a:r>
                      <a:endParaRPr lang="tr-TR" sz="1000" b="0" dirty="0" smtClean="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1</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1</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1</a:t>
                      </a:r>
                      <a:endParaRPr lang="tr-TR" sz="1000" dirty="0"/>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tr-TR" sz="1000" dirty="0" smtClean="0"/>
                        <a:t>1</a:t>
                      </a:r>
                      <a:endParaRPr lang="tr-TR" sz="1000" dirty="0"/>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187166">
                <a:tc>
                  <a:txBody>
                    <a:bodyPr/>
                    <a:lstStyle/>
                    <a:p>
                      <a:pPr marL="116840">
                        <a:spcAft>
                          <a:spcPts val="0"/>
                        </a:spcAft>
                      </a:pPr>
                      <a:r>
                        <a:rPr lang="tr-TR" sz="1000" b="0" dirty="0">
                          <a:effectLst/>
                          <a:latin typeface="Calibri"/>
                          <a:ea typeface="Times New Roman"/>
                        </a:rPr>
                        <a:t>Hizmetli</a:t>
                      </a:r>
                      <a:endParaRPr lang="tr-TR" sz="1000" b="0" dirty="0">
                        <a:effectLst/>
                        <a:latin typeface="Times New Roman"/>
                        <a:ea typeface="Times New Roman"/>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4</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tx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6</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3</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2</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1</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pPr marL="0" algn="ctr" defTabSz="914400" rtl="0" eaLnBrk="1" latinLnBrk="0" hangingPunct="1">
                        <a:lnSpc>
                          <a:spcPct val="115000"/>
                        </a:lnSpc>
                        <a:spcAft>
                          <a:spcPts val="0"/>
                        </a:spcAft>
                      </a:pPr>
                      <a:r>
                        <a:rPr lang="tr-TR" sz="1000" b="0" kern="1200" dirty="0" smtClean="0">
                          <a:solidFill>
                            <a:schemeClr val="tx1"/>
                          </a:solidFill>
                          <a:effectLst/>
                          <a:latin typeface="Calibri"/>
                          <a:ea typeface="Times New Roman"/>
                          <a:cs typeface="+mn-cs"/>
                        </a:rPr>
                        <a:t>2</a:t>
                      </a:r>
                      <a:endParaRPr lang="tr-TR" sz="1000" b="0" kern="1200" dirty="0">
                        <a:solidFill>
                          <a:schemeClr val="tx1"/>
                        </a:solidFill>
                        <a:effectLst/>
                        <a:latin typeface="Calibri"/>
                        <a:ea typeface="Times New Roman"/>
                        <a:cs typeface="+mn-cs"/>
                      </a:endParaRPr>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3</a:t>
                      </a:r>
                      <a:endParaRPr lang="tr-TR" sz="1000" dirty="0"/>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c>
                  <a:txBody>
                    <a:bodyPr/>
                    <a:lstStyle/>
                    <a:p>
                      <a:r>
                        <a:rPr lang="tr-TR" sz="1000" dirty="0" smtClean="0"/>
                        <a:t>3</a:t>
                      </a:r>
                      <a:endParaRPr lang="tr-TR" sz="1000" dirty="0"/>
                    </a:p>
                  </a:txBody>
                  <a:tcPr marT="7144"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DBE5F1"/>
                    </a:solidFill>
                  </a:tcPr>
                </a:tc>
              </a:tr>
            </a:tbl>
          </a:graphicData>
        </a:graphic>
      </p:graphicFrame>
      <p:sp>
        <p:nvSpPr>
          <p:cNvPr id="16"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4</a:t>
            </a:fld>
            <a:r>
              <a:rPr lang="tr-TR" sz="1300" dirty="0" smtClean="0">
                <a:solidFill>
                  <a:schemeClr val="tx1"/>
                </a:solidFill>
              </a:rPr>
              <a:t> -</a:t>
            </a:r>
            <a:endParaRPr lang="tr-TR" sz="1300" dirty="0">
              <a:solidFill>
                <a:schemeClr val="tx1"/>
              </a:solidFill>
            </a:endParaRPr>
          </a:p>
        </p:txBody>
      </p:sp>
      <p:sp>
        <p:nvSpPr>
          <p:cNvPr id="14" name="13 Metin kutusu"/>
          <p:cNvSpPr txBox="1"/>
          <p:nvPr/>
        </p:nvSpPr>
        <p:spPr>
          <a:xfrm>
            <a:off x="827584" y="764704"/>
            <a:ext cx="7632848" cy="954107"/>
          </a:xfrm>
          <a:prstGeom prst="rect">
            <a:avLst/>
          </a:prstGeom>
          <a:noFill/>
        </p:spPr>
        <p:txBody>
          <a:bodyPr wrap="square" rtlCol="0">
            <a:spAutoFit/>
          </a:bodyPr>
          <a:lstStyle/>
          <a:p>
            <a:r>
              <a:rPr lang="tr-TR" sz="2000" dirty="0" smtClean="0">
                <a:solidFill>
                  <a:schemeClr val="tx2">
                    <a:lumMod val="75000"/>
                  </a:schemeClr>
                </a:solidFill>
              </a:rPr>
              <a:t>II. BÖLÜM</a:t>
            </a:r>
          </a:p>
          <a:p>
            <a:endParaRPr lang="tr-TR" dirty="0" smtClean="0"/>
          </a:p>
          <a:p>
            <a:r>
              <a:rPr lang="tr-TR" dirty="0" smtClean="0"/>
              <a:t>          </a:t>
            </a:r>
            <a:r>
              <a:rPr lang="tr-TR" sz="1600" dirty="0" smtClean="0"/>
              <a:t>TARİHÇE </a:t>
            </a:r>
            <a:endParaRPr lang="tr-TR" dirty="0"/>
          </a:p>
        </p:txBody>
      </p:sp>
      <p:cxnSp>
        <p:nvCxnSpPr>
          <p:cNvPr id="17" name="16 Düz Bağlayıcı"/>
          <p:cNvCxnSpPr/>
          <p:nvPr/>
        </p:nvCxnSpPr>
        <p:spPr>
          <a:xfrm>
            <a:off x="899592" y="1124744"/>
            <a:ext cx="7488832"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9 Metin kutusu"/>
          <p:cNvSpPr txBox="1"/>
          <p:nvPr/>
        </p:nvSpPr>
        <p:spPr>
          <a:xfrm>
            <a:off x="1331640" y="3501008"/>
            <a:ext cx="6984776" cy="338554"/>
          </a:xfrm>
          <a:prstGeom prst="rect">
            <a:avLst/>
          </a:prstGeom>
          <a:noFill/>
        </p:spPr>
        <p:txBody>
          <a:bodyPr wrap="square" rtlCol="0">
            <a:spAutoFit/>
          </a:bodyPr>
          <a:lstStyle/>
          <a:p>
            <a:r>
              <a:rPr lang="tr-TR" sz="1600" dirty="0" smtClean="0"/>
              <a:t>TANITIM</a:t>
            </a:r>
            <a:endParaRPr lang="tr-TR" sz="1600" dirty="0"/>
          </a:p>
        </p:txBody>
      </p:sp>
      <p:sp>
        <p:nvSpPr>
          <p:cNvPr id="7" name="Rectangle 3"/>
          <p:cNvSpPr>
            <a:spLocks noChangeArrowheads="1"/>
          </p:cNvSpPr>
          <p:nvPr/>
        </p:nvSpPr>
        <p:spPr bwMode="auto">
          <a:xfrm>
            <a:off x="683568" y="1693476"/>
            <a:ext cx="7704856" cy="181588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tr-TR" sz="1600" b="0" i="0" u="none" strike="noStrike" cap="none" normalizeH="0" baseline="0" dirty="0" smtClean="0">
                <a:ln>
                  <a:noFill/>
                </a:ln>
                <a:solidFill>
                  <a:schemeClr val="tx1"/>
                </a:solidFill>
                <a:effectLst/>
                <a:latin typeface="Arial" panose="020B0604020202020204" pitchFamily="34" charset="0"/>
              </a:rPr>
              <a:t>Okulumuz, 2007 yılında sınavla öğrenci almaya başlamıştır. 7000 m² alana kurulu okulumuzun temeli 22 Mart 2006'da atılmıştır. Çalışmalar hızla sürdürülmüş ve bina 25 Şubat 2007'de hizmete hazır hale getirilmiştir. Kapalı kullanım alanı 6000 m² olan okulumuz, bodrum katı hariç, zemin + 3 kattır. 21 derslikle 714 öğrenciye eğitim-öğretim imkânı sağlama kapasitesine sahiptir. Çağdaş donanımıyla eğitim-öğretim her türlü ihtiyacına cevap verebilecek okulumuz; hayırsever işadamı Sayın Eyüp AYGAR tarafından yaptırılmıştır.</a:t>
            </a:r>
          </a:p>
        </p:txBody>
      </p:sp>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 2"/>
          <p:cNvGrpSpPr/>
          <p:nvPr/>
        </p:nvGrpSpPr>
        <p:grpSpPr>
          <a:xfrm>
            <a:off x="827584" y="925338"/>
            <a:ext cx="7776864" cy="2360786"/>
            <a:chOff x="620688" y="1527919"/>
            <a:chExt cx="5400600" cy="3254943"/>
          </a:xfrm>
        </p:grpSpPr>
        <p:sp>
          <p:nvSpPr>
            <p:cNvPr id="9" name="Dikdörtgen 8"/>
            <p:cNvSpPr/>
            <p:nvPr/>
          </p:nvSpPr>
          <p:spPr>
            <a:xfrm>
              <a:off x="620688" y="1527919"/>
              <a:ext cx="5400600" cy="42434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sz="1400" b="1" dirty="0">
                  <a:ln w="1905">
                    <a:noFill/>
                  </a:ln>
                  <a:solidFill>
                    <a:schemeClr val="tx1"/>
                  </a:solidFill>
                  <a:effectLst/>
                  <a:latin typeface="+mj-lt"/>
                </a:rPr>
                <a:t>MİSYONUMUZ</a:t>
              </a:r>
            </a:p>
          </p:txBody>
        </p:sp>
        <p:sp>
          <p:nvSpPr>
            <p:cNvPr id="2" name="Dikdörtgen 1"/>
            <p:cNvSpPr/>
            <p:nvPr/>
          </p:nvSpPr>
          <p:spPr>
            <a:xfrm>
              <a:off x="620688" y="1982165"/>
              <a:ext cx="5400600" cy="28006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defTabSz="444500"/>
              <a:r>
                <a:rPr lang="tr-TR" sz="1400" dirty="0" smtClean="0"/>
                <a:t>Eyüp </a:t>
              </a:r>
              <a:r>
                <a:rPr lang="tr-TR" sz="1400" dirty="0" err="1" smtClean="0"/>
                <a:t>Aygar</a:t>
              </a:r>
              <a:r>
                <a:rPr lang="tr-TR" sz="1400" dirty="0" smtClean="0"/>
                <a:t> Anadolu Lisesi okulunda Milli </a:t>
              </a:r>
              <a:r>
                <a:rPr lang="tr-TR" sz="1400" dirty="0"/>
                <a:t>Eğitim sisteminin genel amaç ve temel ilkeleri doğrultusunda; yasa ve diğer mevzuatın uygulanması ve geliştirilmesini</a:t>
              </a:r>
              <a:r>
                <a:rPr lang="tr-TR" sz="1400" dirty="0" smtClean="0"/>
                <a:t>, </a:t>
              </a:r>
              <a:r>
                <a:rPr lang="tr-TR" sz="1400" dirty="0"/>
                <a:t>Atatürk ve Türk büyüklerini seven, Türk tarihi ve vatandaşlığı ile gurur duyan, Türk </a:t>
              </a:r>
              <a:r>
                <a:rPr lang="tr-TR" sz="1400" dirty="0" err="1"/>
                <a:t>mîlletinin</a:t>
              </a:r>
              <a:r>
                <a:rPr lang="tr-TR" sz="1400" dirty="0"/>
                <a:t> geleceği için düşünen, Atatürk milliyetçiliğine bağlı, evrensel düşünebilen, doğayla barışık ve kültürel gelişime önem veren, üretken, sorgulayan, ahlak, ruh, beden olarak olgunlaşmış bireyler yetiştirmek ve gençleri toplumun her kesimini kucaklayacak, toplumsal duyarlılığı ve sorumluluk bilinci olan ve alçak gönüllü, özgür düşünen, üretken ve bilgili, ülkesini seven bireyler olarak hayata hazırlamaktır</a:t>
              </a:r>
              <a:r>
                <a:rPr lang="tr-TR" sz="1400" dirty="0" smtClean="0"/>
                <a:t>.</a:t>
              </a:r>
            </a:p>
            <a:p>
              <a:pPr algn="just" defTabSz="444500"/>
              <a:endParaRPr lang="tr-TR" sz="1400" dirty="0"/>
            </a:p>
            <a:p>
              <a:pPr algn="just" defTabSz="444500"/>
              <a:endParaRPr lang="tr-TR" sz="1400" dirty="0"/>
            </a:p>
          </p:txBody>
        </p:sp>
      </p:grpSp>
      <p:grpSp>
        <p:nvGrpSpPr>
          <p:cNvPr id="11" name="Grup 10"/>
          <p:cNvGrpSpPr/>
          <p:nvPr/>
        </p:nvGrpSpPr>
        <p:grpSpPr>
          <a:xfrm>
            <a:off x="827584" y="3429000"/>
            <a:ext cx="7630136" cy="2990364"/>
            <a:chOff x="620688" y="5076057"/>
            <a:chExt cx="5722602" cy="3987150"/>
          </a:xfrm>
        </p:grpSpPr>
        <p:sp>
          <p:nvSpPr>
            <p:cNvPr id="10" name="Dikdörtgen 9"/>
            <p:cNvSpPr/>
            <p:nvPr/>
          </p:nvSpPr>
          <p:spPr>
            <a:xfrm>
              <a:off x="620688" y="5493001"/>
              <a:ext cx="5722602" cy="3570206"/>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defTabSz="266700">
                <a:buFontTx/>
                <a:buChar char="-"/>
              </a:pPr>
              <a:r>
                <a:rPr lang="tr-TR" sz="1400" dirty="0" smtClean="0"/>
                <a:t>Kendi </a:t>
              </a:r>
              <a:r>
                <a:rPr lang="tr-TR" sz="1400" dirty="0"/>
                <a:t>kimliğinin ve toplumunun değerlerini bilmek ve sahip çıkmak, </a:t>
              </a:r>
              <a:br>
                <a:rPr lang="tr-TR" sz="1400" dirty="0"/>
              </a:br>
              <a:r>
                <a:rPr lang="tr-TR" sz="1400" dirty="0"/>
                <a:t>- Dürüstlük, kardeşlik, dayanışma ve paylaşma ilkelerini geliştirmek,</a:t>
              </a:r>
              <a:br>
                <a:rPr lang="tr-TR" sz="1400" dirty="0"/>
              </a:br>
              <a:r>
                <a:rPr lang="tr-TR" sz="1400" dirty="0"/>
                <a:t>-Bedensel ve ruhsal yönden sağlıklı olmanın önemini kavramak , </a:t>
              </a:r>
              <a:br>
                <a:rPr lang="tr-TR" sz="1400" dirty="0"/>
              </a:br>
              <a:r>
                <a:rPr lang="tr-TR" sz="1400" dirty="0"/>
                <a:t>- Çevresel sorunlara duyarlı olmak,</a:t>
              </a:r>
              <a:br>
                <a:rPr lang="tr-TR" sz="1400" dirty="0"/>
              </a:br>
              <a:r>
                <a:rPr lang="tr-TR" sz="1400" dirty="0"/>
                <a:t>-Ana dilini ve </a:t>
              </a:r>
              <a:r>
                <a:rPr lang="tr-TR" sz="1400" dirty="0" err="1"/>
                <a:t>İngilizce'yi</a:t>
              </a:r>
              <a:r>
                <a:rPr lang="tr-TR" sz="1400" dirty="0"/>
                <a:t> en etkin şekilde kullanmak,</a:t>
              </a:r>
              <a:br>
                <a:rPr lang="tr-TR" sz="1400" dirty="0"/>
              </a:br>
              <a:r>
                <a:rPr lang="tr-TR" sz="1400" dirty="0"/>
                <a:t>- Öğrendiği diğer yabancı dilleri iyi iletişim kuracak ölçüde geliştirmek,</a:t>
              </a:r>
              <a:br>
                <a:rPr lang="tr-TR" sz="1400" dirty="0"/>
              </a:br>
              <a:r>
                <a:rPr lang="tr-TR" sz="1400" dirty="0"/>
                <a:t>-Kendi kimliğini kaybetmeden hoşgörülü bir dünya vatandaşı olmaktır. </a:t>
              </a:r>
              <a:br>
                <a:rPr lang="tr-TR" sz="1400" dirty="0"/>
              </a:br>
              <a:r>
                <a:rPr lang="tr-TR" sz="1400" dirty="0"/>
                <a:t>Eğitim yönetiminin bilimsel gerekliliklerine uyan,sürekli kendini sorgulayan, Bilişim çağının standartlarını yakalamış,Rekabet gücü yüksek, kültürel değerlere sahip,Geleceği şekillendirebilecek donanım ve cesarete sahip öğrenciler yetiştirmektir</a:t>
              </a:r>
              <a:r>
                <a:rPr lang="tr-TR" sz="1400" dirty="0" smtClean="0"/>
                <a:t>...</a:t>
              </a:r>
            </a:p>
            <a:p>
              <a:pPr defTabSz="266700">
                <a:buFontTx/>
                <a:buChar char="-"/>
              </a:pPr>
              <a:r>
                <a:rPr lang="tr-TR" sz="1400" dirty="0" smtClean="0"/>
                <a:t>-2023 Eğitim vizyonunun önemini ve gerekliliklerini kavramış duyarlı, nitelikli,ahlaklı bireyler yetiştirmek.</a:t>
              </a:r>
              <a:endParaRPr lang="tr-TR" sz="1400" dirty="0"/>
            </a:p>
          </p:txBody>
        </p:sp>
        <p:sp>
          <p:nvSpPr>
            <p:cNvPr id="4" name="Dikdörtgen 3"/>
            <p:cNvSpPr/>
            <p:nvPr/>
          </p:nvSpPr>
          <p:spPr>
            <a:xfrm>
              <a:off x="620688" y="5076057"/>
              <a:ext cx="5722602" cy="41036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a:r>
                <a:rPr lang="tr-TR" sz="1400" b="1" dirty="0">
                  <a:latin typeface="+mj-lt"/>
                </a:rPr>
                <a:t>VİZYONUMUZ</a:t>
              </a:r>
              <a:endParaRPr lang="tr-TR" sz="1400" dirty="0">
                <a:latin typeface="+mj-lt"/>
              </a:endParaRPr>
            </a:p>
          </p:txBody>
        </p:sp>
      </p:grpSp>
      <p:grpSp>
        <p:nvGrpSpPr>
          <p:cNvPr id="12" name="Grup 11"/>
          <p:cNvGrpSpPr/>
          <p:nvPr/>
        </p:nvGrpSpPr>
        <p:grpSpPr>
          <a:xfrm>
            <a:off x="-26127" y="-11965"/>
            <a:ext cx="9185936" cy="866437"/>
            <a:chOff x="0" y="3994375"/>
            <a:chExt cx="6858000" cy="1155249"/>
          </a:xfrm>
        </p:grpSpPr>
        <p:pic>
          <p:nvPicPr>
            <p:cNvPr id="14" name="Resim 1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5" name="Metin kutusu 14"/>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7"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5</a:t>
            </a:fld>
            <a:r>
              <a:rPr lang="tr-TR" sz="1300" dirty="0" smtClean="0">
                <a:solidFill>
                  <a:schemeClr val="tx1"/>
                </a:solidFill>
              </a:rPr>
              <a:t> -</a:t>
            </a:r>
            <a:endParaRPr lang="tr-TR" sz="1300" dirty="0">
              <a:solidFill>
                <a:schemeClr val="tx1"/>
              </a:solidFill>
            </a:endParaRPr>
          </a:p>
        </p:txBody>
      </p:sp>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 10"/>
          <p:cNvGrpSpPr/>
          <p:nvPr/>
        </p:nvGrpSpPr>
        <p:grpSpPr>
          <a:xfrm>
            <a:off x="0" y="-11963"/>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0" name="Dikdörtgen 9"/>
          <p:cNvSpPr/>
          <p:nvPr/>
        </p:nvSpPr>
        <p:spPr>
          <a:xfrm>
            <a:off x="772311" y="995900"/>
            <a:ext cx="7640116" cy="507831"/>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spcAft>
                <a:spcPts val="0"/>
              </a:spcAft>
            </a:pPr>
            <a:r>
              <a:rPr lang="tr-TR" b="1" dirty="0">
                <a:ea typeface="Times New Roman"/>
              </a:rPr>
              <a:t>DEĞER VE </a:t>
            </a:r>
            <a:r>
              <a:rPr lang="tr-TR" b="1" dirty="0" smtClean="0">
                <a:ea typeface="Times New Roman"/>
              </a:rPr>
              <a:t>İLKELERİMİZ</a:t>
            </a:r>
            <a:endParaRPr lang="tr-TR" sz="1600" dirty="0">
              <a:latin typeface="Times New Roman"/>
              <a:ea typeface="Times New Roman"/>
            </a:endParaRPr>
          </a:p>
        </p:txBody>
      </p:sp>
      <p:sp>
        <p:nvSpPr>
          <p:cNvPr id="14" name="Dikdörtgen 13"/>
          <p:cNvSpPr/>
          <p:nvPr/>
        </p:nvSpPr>
        <p:spPr>
          <a:xfrm>
            <a:off x="772311" y="1484785"/>
            <a:ext cx="7640116" cy="461664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88900" indent="177800" algn="just">
              <a:lnSpc>
                <a:spcPct val="150000"/>
              </a:lnSpc>
              <a:buBlip>
                <a:blip r:embed="rId3"/>
              </a:buBlip>
              <a:tabLst>
                <a:tab pos="88900" algn="l"/>
              </a:tabLst>
            </a:pPr>
            <a:r>
              <a:rPr lang="tr-TR" sz="1400" dirty="0" smtClean="0"/>
              <a:t>Genellik </a:t>
            </a:r>
            <a:r>
              <a:rPr lang="tr-TR" sz="1400" dirty="0"/>
              <a:t>ve eşitlik</a:t>
            </a:r>
            <a:r>
              <a:rPr lang="tr-TR" sz="1400" dirty="0" smtClean="0"/>
              <a:t>,</a:t>
            </a: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err="1" smtClean="0"/>
              <a:t>Planlılık</a:t>
            </a:r>
            <a:endParaRPr lang="tr-TR" sz="1400" dirty="0" smtClean="0">
              <a:effectLst/>
              <a:latin typeface="Times New Roman"/>
              <a:ea typeface="Times New Roman"/>
            </a:endParaRPr>
          </a:p>
          <a:p>
            <a:pPr marL="88900" indent="177800" algn="just">
              <a:lnSpc>
                <a:spcPct val="150000"/>
              </a:lnSpc>
              <a:buBlip>
                <a:blip r:embed="rId3"/>
              </a:buBlip>
              <a:tabLst>
                <a:tab pos="88900" algn="l"/>
              </a:tabLst>
            </a:pPr>
            <a:r>
              <a:rPr lang="tr-TR" sz="1400" dirty="0" smtClean="0"/>
              <a:t>Ferdin </a:t>
            </a:r>
            <a:r>
              <a:rPr lang="tr-TR" sz="1400" dirty="0"/>
              <a:t>ve toplumun ihtiyaçları,</a:t>
            </a:r>
          </a:p>
          <a:p>
            <a:pPr marL="88900" lvl="0" indent="177800" algn="just">
              <a:lnSpc>
                <a:spcPct val="150000"/>
              </a:lnSpc>
              <a:spcAft>
                <a:spcPts val="0"/>
              </a:spcAft>
              <a:buFont typeface="Symbol"/>
              <a:buBlip>
                <a:blip r:embed="rId3"/>
              </a:buBlip>
              <a:tabLst>
                <a:tab pos="88900" algn="l"/>
              </a:tabLst>
            </a:pPr>
            <a:r>
              <a:rPr lang="tr-TR" sz="1400" dirty="0"/>
              <a:t>Yöneltme</a:t>
            </a: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smtClean="0"/>
              <a:t>Eğitim </a:t>
            </a:r>
            <a:r>
              <a:rPr lang="tr-TR" sz="1400" dirty="0"/>
              <a:t>Hakkı</a:t>
            </a:r>
            <a:endParaRPr lang="tr-TR" sz="1400" dirty="0" smtClean="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smtClean="0"/>
              <a:t>Fırsat </a:t>
            </a:r>
            <a:r>
              <a:rPr lang="tr-TR" sz="1400" dirty="0"/>
              <a:t>ve İmkân Eşitliği</a:t>
            </a: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a:t>Süreklilik</a:t>
            </a:r>
            <a:endParaRPr lang="tr-TR" sz="1400" dirty="0">
              <a:effectLst/>
              <a:latin typeface="Times New Roman"/>
              <a:ea typeface="Times New Roman"/>
            </a:endParaRPr>
          </a:p>
          <a:p>
            <a:pPr marL="88900" indent="177800" algn="just">
              <a:lnSpc>
                <a:spcPct val="150000"/>
              </a:lnSpc>
              <a:buBlip>
                <a:blip r:embed="rId3"/>
              </a:buBlip>
              <a:tabLst>
                <a:tab pos="88900" algn="l"/>
              </a:tabLst>
            </a:pPr>
            <a:r>
              <a:rPr lang="tr-TR" sz="1400" dirty="0" smtClean="0"/>
              <a:t>Atatürk </a:t>
            </a:r>
            <a:r>
              <a:rPr lang="tr-TR" sz="1400" dirty="0"/>
              <a:t>İnkılâp ve İlkeleri ve Atatürk Milliyetçiliği,</a:t>
            </a:r>
          </a:p>
          <a:p>
            <a:pPr marL="88900" lvl="0" indent="177800" algn="just">
              <a:lnSpc>
                <a:spcPct val="150000"/>
              </a:lnSpc>
              <a:spcAft>
                <a:spcPts val="0"/>
              </a:spcAft>
              <a:buFont typeface="Symbol"/>
              <a:buBlip>
                <a:blip r:embed="rId3"/>
              </a:buBlip>
              <a:tabLst>
                <a:tab pos="88900" algn="l"/>
              </a:tabLst>
            </a:pPr>
            <a:r>
              <a:rPr lang="tr-TR" sz="1400" dirty="0"/>
              <a:t>Demokrasi Eğitimi</a:t>
            </a:r>
            <a:endParaRPr lang="tr-TR" sz="1400" dirty="0" smtClean="0">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smtClean="0"/>
              <a:t>Laiklik</a:t>
            </a:r>
          </a:p>
          <a:p>
            <a:pPr marL="88900" lvl="0" indent="177800" algn="just">
              <a:lnSpc>
                <a:spcPct val="150000"/>
              </a:lnSpc>
              <a:spcAft>
                <a:spcPts val="0"/>
              </a:spcAft>
              <a:buFont typeface="Symbol"/>
              <a:buBlip>
                <a:blip r:embed="rId3"/>
              </a:buBlip>
              <a:tabLst>
                <a:tab pos="88900" algn="l"/>
              </a:tabLst>
            </a:pPr>
            <a:r>
              <a:rPr lang="tr-TR" sz="1400" dirty="0" smtClean="0"/>
              <a:t>Bilimsellik</a:t>
            </a:r>
          </a:p>
          <a:p>
            <a:pPr marL="88900" lvl="0" indent="177800" algn="just">
              <a:lnSpc>
                <a:spcPct val="150000"/>
              </a:lnSpc>
              <a:spcAft>
                <a:spcPts val="0"/>
              </a:spcAft>
              <a:buFont typeface="Symbol"/>
              <a:buBlip>
                <a:blip r:embed="rId3"/>
              </a:buBlip>
              <a:tabLst>
                <a:tab pos="88900" algn="l"/>
              </a:tabLst>
            </a:pPr>
            <a:r>
              <a:rPr lang="tr-TR" sz="1400" dirty="0"/>
              <a:t>Karma </a:t>
            </a:r>
            <a:r>
              <a:rPr lang="tr-TR" sz="1400" dirty="0" smtClean="0"/>
              <a:t>Eğitim</a:t>
            </a:r>
          </a:p>
          <a:p>
            <a:pPr marL="88900" indent="177800" algn="just">
              <a:lnSpc>
                <a:spcPct val="150000"/>
              </a:lnSpc>
              <a:buBlip>
                <a:blip r:embed="rId3"/>
              </a:buBlip>
              <a:tabLst>
                <a:tab pos="88900" algn="l"/>
              </a:tabLst>
            </a:pPr>
            <a:r>
              <a:rPr lang="tr-TR" sz="1400" dirty="0"/>
              <a:t>Okul ve ailenin işbirliği</a:t>
            </a:r>
            <a:r>
              <a:rPr lang="tr-TR" sz="1400" dirty="0" smtClean="0"/>
              <a:t>,</a:t>
            </a:r>
          </a:p>
          <a:p>
            <a:pPr marL="88900" indent="177800" algn="just">
              <a:lnSpc>
                <a:spcPct val="150000"/>
              </a:lnSpc>
              <a:buBlip>
                <a:blip r:embed="rId3"/>
              </a:buBlip>
              <a:tabLst>
                <a:tab pos="88900" algn="l"/>
              </a:tabLst>
            </a:pPr>
            <a:r>
              <a:rPr lang="tr-TR" sz="1400" dirty="0"/>
              <a:t>Her yerde </a:t>
            </a:r>
            <a:r>
              <a:rPr lang="tr-TR" sz="1400" dirty="0" smtClean="0"/>
              <a:t>Eğitim</a:t>
            </a:r>
            <a:endParaRPr lang="tr-TR" sz="1400" dirty="0">
              <a:effectLst/>
              <a:latin typeface="Times New Roman"/>
              <a:ea typeface="Times New Roman"/>
            </a:endParaRPr>
          </a:p>
        </p:txBody>
      </p:sp>
      <p:sp>
        <p:nvSpPr>
          <p:cNvPr id="15"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6</a:t>
            </a:fld>
            <a:r>
              <a:rPr lang="tr-TR" sz="1300" dirty="0" smtClean="0">
                <a:solidFill>
                  <a:schemeClr val="tx1"/>
                </a:solidFill>
              </a:rPr>
              <a:t> -</a:t>
            </a:r>
            <a:endParaRPr lang="tr-TR" sz="1300" dirty="0">
              <a:solidFill>
                <a:schemeClr val="tx1"/>
              </a:solidFill>
            </a:endParaRPr>
          </a:p>
        </p:txBody>
      </p:sp>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 10"/>
          <p:cNvGrpSpPr/>
          <p:nvPr/>
        </p:nvGrpSpPr>
        <p:grpSpPr>
          <a:xfrm>
            <a:off x="0" y="-11963"/>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10" name="Dikdörtgen 9"/>
          <p:cNvSpPr/>
          <p:nvPr/>
        </p:nvSpPr>
        <p:spPr>
          <a:xfrm>
            <a:off x="772311" y="995900"/>
            <a:ext cx="7640116" cy="463397"/>
          </a:xfrm>
          <a:prstGeom prst="rect">
            <a:avLst/>
          </a:prstGeom>
          <a:ln/>
        </p:spPr>
        <p:style>
          <a:lnRef idx="1">
            <a:schemeClr val="accent1"/>
          </a:lnRef>
          <a:fillRef idx="2">
            <a:schemeClr val="accent1"/>
          </a:fillRef>
          <a:effectRef idx="1">
            <a:schemeClr val="accent1"/>
          </a:effectRef>
          <a:fontRef idx="minor">
            <a:schemeClr val="dk1"/>
          </a:fontRef>
        </p:style>
        <p:txBody>
          <a:bodyPr wrap="square">
            <a:spAutoFit/>
          </a:bodyPr>
          <a:lstStyle/>
          <a:p>
            <a:pPr algn="ctr">
              <a:lnSpc>
                <a:spcPct val="150000"/>
              </a:lnSpc>
              <a:spcAft>
                <a:spcPts val="0"/>
              </a:spcAft>
            </a:pPr>
            <a:r>
              <a:rPr lang="tr-TR" b="1" dirty="0" smtClean="0">
                <a:ea typeface="Times New Roman"/>
              </a:rPr>
              <a:t>BİNA BİLGİLERİ</a:t>
            </a:r>
            <a:endParaRPr lang="tr-TR" sz="1600" dirty="0">
              <a:latin typeface="Times New Roman"/>
              <a:ea typeface="Times New Roman"/>
            </a:endParaRPr>
          </a:p>
        </p:txBody>
      </p:sp>
      <p:sp>
        <p:nvSpPr>
          <p:cNvPr id="14" name="Dikdörtgen 13"/>
          <p:cNvSpPr/>
          <p:nvPr/>
        </p:nvSpPr>
        <p:spPr>
          <a:xfrm>
            <a:off x="772311" y="1484785"/>
            <a:ext cx="7640116" cy="332398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88900" lvl="0" indent="177800" algn="just">
              <a:lnSpc>
                <a:spcPct val="150000"/>
              </a:lnSpc>
              <a:spcAft>
                <a:spcPts val="0"/>
              </a:spcAft>
              <a:buFont typeface="Symbol"/>
              <a:buBlip>
                <a:blip r:embed="rId3"/>
              </a:buBlip>
              <a:tabLst>
                <a:tab pos="88900" algn="l"/>
              </a:tabLst>
            </a:pPr>
            <a:r>
              <a:rPr lang="tr-TR" sz="1400" dirty="0" smtClean="0">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effectLst/>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endParaRPr lang="tr-TR" sz="1400" dirty="0">
              <a:effectLst/>
              <a:latin typeface="Times New Roman"/>
              <a:ea typeface="Times New Roman"/>
            </a:endParaRPr>
          </a:p>
          <a:p>
            <a:pPr marL="88900" lvl="0" indent="177800" algn="just">
              <a:lnSpc>
                <a:spcPct val="150000"/>
              </a:lnSpc>
              <a:spcAft>
                <a:spcPts val="0"/>
              </a:spcAft>
              <a:buFont typeface="Symbol"/>
              <a:buBlip>
                <a:blip r:embed="rId3"/>
              </a:buBlip>
              <a:tabLst>
                <a:tab pos="88900" algn="l"/>
              </a:tabLst>
            </a:pPr>
            <a:r>
              <a:rPr lang="tr-TR" sz="1400" dirty="0" smtClean="0">
                <a:latin typeface="Times New Roman"/>
                <a:ea typeface="Times New Roman"/>
              </a:rPr>
              <a:t>.</a:t>
            </a:r>
          </a:p>
          <a:p>
            <a:pPr marL="88900" lvl="0" indent="177800" algn="just">
              <a:lnSpc>
                <a:spcPct val="150000"/>
              </a:lnSpc>
              <a:spcAft>
                <a:spcPts val="0"/>
              </a:spcAft>
              <a:buFont typeface="Symbol"/>
              <a:buBlip>
                <a:blip r:embed="rId3"/>
              </a:buBlip>
              <a:tabLst>
                <a:tab pos="88900" algn="l"/>
              </a:tabLst>
            </a:pPr>
            <a:r>
              <a:rPr lang="tr-TR" sz="1400" dirty="0">
                <a:effectLst/>
                <a:latin typeface="Times New Roman"/>
                <a:ea typeface="Times New Roman"/>
              </a:rPr>
              <a:t>.</a:t>
            </a:r>
          </a:p>
        </p:txBody>
      </p:sp>
      <p:sp>
        <p:nvSpPr>
          <p:cNvPr id="15"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7</a:t>
            </a:fld>
            <a:r>
              <a:rPr lang="tr-TR" sz="1300" dirty="0" smtClean="0">
                <a:solidFill>
                  <a:schemeClr val="tx1"/>
                </a:solidFill>
              </a:rPr>
              <a:t> -</a:t>
            </a:r>
            <a:endParaRPr lang="tr-TR" sz="1300" dirty="0">
              <a:solidFill>
                <a:schemeClr val="tx1"/>
              </a:solidFill>
            </a:endParaRPr>
          </a:p>
        </p:txBody>
      </p:sp>
      <p:graphicFrame>
        <p:nvGraphicFramePr>
          <p:cNvPr id="9" name="8 Tablo"/>
          <p:cNvGraphicFramePr>
            <a:graphicFrameLocks noGrp="1"/>
          </p:cNvGraphicFramePr>
          <p:nvPr>
            <p:extLst>
              <p:ext uri="{D42A27DB-BD31-4B8C-83A1-F6EECF244321}">
                <p14:modId xmlns="" xmlns:p14="http://schemas.microsoft.com/office/powerpoint/2010/main" val="1706879699"/>
              </p:ext>
            </p:extLst>
          </p:nvPr>
        </p:nvGraphicFramePr>
        <p:xfrm>
          <a:off x="1190624" y="1495425"/>
          <a:ext cx="3597400" cy="3295650"/>
        </p:xfrm>
        <a:graphic>
          <a:graphicData uri="http://schemas.openxmlformats.org/drawingml/2006/table">
            <a:tbl>
              <a:tblPr/>
              <a:tblGrid>
                <a:gridCol w="3597400"/>
              </a:tblGrid>
              <a:tr h="3295650">
                <a:tc>
                  <a:txBody>
                    <a:bodyPr/>
                    <a:lstStyle/>
                    <a:p>
                      <a:r>
                        <a:rPr lang="tr-TR" sz="1600" kern="1200" baseline="0" dirty="0" smtClean="0">
                          <a:solidFill>
                            <a:schemeClr val="tx1"/>
                          </a:solidFill>
                          <a:latin typeface="+mn-lt"/>
                          <a:ea typeface="+mn-ea"/>
                          <a:cs typeface="+mn-cs"/>
                        </a:rPr>
                        <a:t>2020-2021 EĞİTİM-ÖĞRETİM YILI</a:t>
                      </a:r>
                    </a:p>
                    <a:p>
                      <a:r>
                        <a:rPr lang="tr-TR" sz="900" b="1" kern="1200" dirty="0" smtClean="0">
                          <a:solidFill>
                            <a:schemeClr val="tx1"/>
                          </a:solidFill>
                          <a:effectLst/>
                          <a:latin typeface="+mn-lt"/>
                          <a:ea typeface="+mn-ea"/>
                          <a:cs typeface="+mn-cs"/>
                        </a:rPr>
                        <a:t>Bina Özellikleri	:</a:t>
                      </a:r>
                      <a:r>
                        <a:rPr lang="tr-TR" sz="900" kern="1200" dirty="0" smtClean="0">
                          <a:solidFill>
                            <a:schemeClr val="tx1"/>
                          </a:solidFill>
                          <a:effectLst/>
                          <a:latin typeface="+mn-lt"/>
                          <a:ea typeface="+mn-ea"/>
                          <a:cs typeface="+mn-cs"/>
                        </a:rPr>
                        <a:t> Okulumuz tek binadan meydana gelmiştir. Okul suyu şehir şebekesine bağlıdır. Pis su atıkları şehir kanalizasyonu sistemine bağlıdır. Okulun alanı toplam 7000 m2’dir.</a:t>
                      </a:r>
                    </a:p>
                    <a:p>
                      <a:r>
                        <a:rPr lang="tr-TR" sz="900" b="1" kern="1200" dirty="0" smtClean="0">
                          <a:solidFill>
                            <a:schemeClr val="tx1"/>
                          </a:solidFill>
                          <a:effectLst/>
                          <a:latin typeface="+mn-lt"/>
                          <a:ea typeface="+mn-ea"/>
                          <a:cs typeface="+mn-cs"/>
                        </a:rPr>
                        <a:t> Derslik Durumu	:  </a:t>
                      </a:r>
                      <a:r>
                        <a:rPr lang="tr-TR" sz="900" kern="1200" dirty="0" smtClean="0">
                          <a:solidFill>
                            <a:schemeClr val="tx1"/>
                          </a:solidFill>
                          <a:effectLst/>
                          <a:latin typeface="+mn-lt"/>
                          <a:ea typeface="+mn-ea"/>
                          <a:cs typeface="+mn-cs"/>
                        </a:rPr>
                        <a:t>34’er   kişilik   21   adet   derslik mevcuttur. </a:t>
                      </a:r>
                    </a:p>
                    <a:p>
                      <a:r>
                        <a:rPr lang="tr-TR" sz="900" b="1" kern="1200" dirty="0" smtClean="0">
                          <a:solidFill>
                            <a:schemeClr val="tx1"/>
                          </a:solidFill>
                          <a:effectLst/>
                          <a:latin typeface="+mn-lt"/>
                          <a:ea typeface="+mn-ea"/>
                          <a:cs typeface="+mn-cs"/>
                        </a:rPr>
                        <a:t>l)Bilgisayar Laboratuarı: </a:t>
                      </a:r>
                      <a:r>
                        <a:rPr lang="tr-TR" sz="900" kern="1200" dirty="0" smtClean="0">
                          <a:solidFill>
                            <a:schemeClr val="tx1"/>
                          </a:solidFill>
                          <a:effectLst/>
                          <a:latin typeface="+mn-lt"/>
                          <a:ea typeface="+mn-ea"/>
                          <a:cs typeface="+mn-cs"/>
                        </a:rPr>
                        <a:t>1</a:t>
                      </a:r>
                    </a:p>
                    <a:p>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2)Fizik </a:t>
                      </a:r>
                      <a:r>
                        <a:rPr lang="tr-TR" sz="900" b="1" kern="1200" dirty="0" err="1" smtClean="0">
                          <a:solidFill>
                            <a:schemeClr val="tx1"/>
                          </a:solidFill>
                          <a:effectLst/>
                          <a:latin typeface="+mn-lt"/>
                          <a:ea typeface="+mn-ea"/>
                          <a:cs typeface="+mn-cs"/>
                        </a:rPr>
                        <a:t>laboratuvarı</a:t>
                      </a:r>
                      <a:r>
                        <a:rPr lang="tr-TR" sz="900" b="1" kern="120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1</a:t>
                      </a:r>
                    </a:p>
                    <a:p>
                      <a:r>
                        <a:rPr lang="tr-TR" sz="900" b="1" kern="1200" dirty="0" smtClean="0">
                          <a:solidFill>
                            <a:schemeClr val="tx1"/>
                          </a:solidFill>
                          <a:effectLst/>
                          <a:latin typeface="+mn-lt"/>
                          <a:ea typeface="+mn-ea"/>
                          <a:cs typeface="+mn-cs"/>
                        </a:rPr>
                        <a:t>3)Kimya </a:t>
                      </a:r>
                      <a:r>
                        <a:rPr lang="tr-TR" sz="900" b="1" kern="1200" dirty="0" err="1" smtClean="0">
                          <a:solidFill>
                            <a:schemeClr val="tx1"/>
                          </a:solidFill>
                          <a:effectLst/>
                          <a:latin typeface="+mn-lt"/>
                          <a:ea typeface="+mn-ea"/>
                          <a:cs typeface="+mn-cs"/>
                        </a:rPr>
                        <a:t>Laboratuvarı</a:t>
                      </a:r>
                      <a:r>
                        <a:rPr lang="tr-TR" sz="900" b="1" kern="120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1.</a:t>
                      </a:r>
                    </a:p>
                    <a:p>
                      <a:r>
                        <a:rPr lang="tr-TR" sz="900" b="1" kern="1200" dirty="0" smtClean="0">
                          <a:solidFill>
                            <a:schemeClr val="tx1"/>
                          </a:solidFill>
                          <a:effectLst/>
                          <a:latin typeface="+mn-lt"/>
                          <a:ea typeface="+mn-ea"/>
                          <a:cs typeface="+mn-cs"/>
                        </a:rPr>
                        <a:t> 5)Bilim ve Teknoloji Odası: </a:t>
                      </a:r>
                      <a:r>
                        <a:rPr lang="tr-TR" sz="900" kern="1200" dirty="0" smtClean="0">
                          <a:solidFill>
                            <a:schemeClr val="tx1"/>
                          </a:solidFill>
                          <a:effectLst/>
                          <a:latin typeface="+mn-lt"/>
                          <a:ea typeface="+mn-ea"/>
                          <a:cs typeface="+mn-cs"/>
                        </a:rPr>
                        <a:t>1</a:t>
                      </a:r>
                    </a:p>
                    <a:p>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Kütüphane: </a:t>
                      </a:r>
                      <a:r>
                        <a:rPr lang="tr-TR" sz="900" kern="1200" dirty="0" smtClean="0">
                          <a:solidFill>
                            <a:schemeClr val="tx1"/>
                          </a:solidFill>
                          <a:effectLst/>
                          <a:latin typeface="+mn-lt"/>
                          <a:ea typeface="+mn-ea"/>
                          <a:cs typeface="+mn-cs"/>
                        </a:rPr>
                        <a:t>1</a:t>
                      </a:r>
                    </a:p>
                    <a:p>
                      <a:r>
                        <a:rPr lang="tr-TR" sz="900" b="1" kern="1200" dirty="0" smtClean="0">
                          <a:solidFill>
                            <a:schemeClr val="tx1"/>
                          </a:solidFill>
                          <a:effectLst/>
                          <a:latin typeface="+mn-lt"/>
                          <a:ea typeface="+mn-ea"/>
                          <a:cs typeface="+mn-cs"/>
                        </a:rPr>
                        <a:t>Spor Salonu: </a:t>
                      </a:r>
                      <a:r>
                        <a:rPr lang="tr-TR" sz="900" b="0" kern="1200" dirty="0" smtClean="0">
                          <a:solidFill>
                            <a:schemeClr val="tx1"/>
                          </a:solidFill>
                          <a:effectLst/>
                          <a:latin typeface="+mn-lt"/>
                          <a:ea typeface="+mn-ea"/>
                          <a:cs typeface="+mn-cs"/>
                        </a:rPr>
                        <a:t>0</a:t>
                      </a:r>
                      <a:endParaRPr lang="tr-TR" sz="900" kern="1200" dirty="0" smtClean="0">
                        <a:solidFill>
                          <a:schemeClr val="tx1"/>
                        </a:solidFill>
                        <a:effectLst/>
                        <a:latin typeface="+mn-lt"/>
                        <a:ea typeface="+mn-ea"/>
                        <a:cs typeface="+mn-cs"/>
                      </a:endParaRPr>
                    </a:p>
                    <a:p>
                      <a:r>
                        <a:rPr lang="tr-TR" sz="900" b="1" kern="1200" dirty="0" smtClean="0">
                          <a:solidFill>
                            <a:schemeClr val="tx1"/>
                          </a:solidFill>
                          <a:effectLst/>
                          <a:latin typeface="+mn-lt"/>
                          <a:ea typeface="+mn-ea"/>
                          <a:cs typeface="+mn-cs"/>
                        </a:rPr>
                        <a:t>Depo, Ambar ve Arşiv Durumu</a:t>
                      </a:r>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a:t>
                      </a:r>
                      <a:r>
                        <a:rPr lang="tr-TR" sz="900" kern="1200" dirty="0" smtClean="0">
                          <a:solidFill>
                            <a:schemeClr val="tx1"/>
                          </a:solidFill>
                          <a:effectLst/>
                          <a:latin typeface="+mn-lt"/>
                          <a:ea typeface="+mn-ea"/>
                          <a:cs typeface="+mn-cs"/>
                        </a:rPr>
                        <a:t>1 adet genel depo,  l adet genel arşiv odası </a:t>
                      </a:r>
                    </a:p>
                    <a:p>
                      <a:r>
                        <a:rPr lang="tr-TR" sz="900" b="1" kern="1200" dirty="0" smtClean="0">
                          <a:solidFill>
                            <a:schemeClr val="tx1"/>
                          </a:solidFill>
                          <a:effectLst/>
                          <a:latin typeface="+mn-lt"/>
                          <a:ea typeface="+mn-ea"/>
                          <a:cs typeface="+mn-cs"/>
                        </a:rPr>
                        <a:t>Kantin</a:t>
                      </a:r>
                      <a:r>
                        <a:rPr lang="tr-TR" sz="900" kern="1200" baseline="0" dirty="0" smtClean="0">
                          <a:solidFill>
                            <a:schemeClr val="tx1"/>
                          </a:solidFill>
                          <a:effectLst/>
                          <a:latin typeface="+mn-lt"/>
                          <a:ea typeface="+mn-ea"/>
                          <a:cs typeface="+mn-cs"/>
                        </a:rPr>
                        <a:t>: 1 (binadan dışarı çıkarılmıştır.)</a:t>
                      </a:r>
                      <a:endParaRPr lang="tr-TR" sz="900" kern="1200" dirty="0" smtClean="0">
                        <a:solidFill>
                          <a:schemeClr val="tx1"/>
                        </a:solidFill>
                        <a:effectLst/>
                        <a:latin typeface="+mn-lt"/>
                        <a:ea typeface="+mn-ea"/>
                        <a:cs typeface="+mn-cs"/>
                      </a:endParaRPr>
                    </a:p>
                    <a:p>
                      <a:r>
                        <a:rPr lang="tr-TR" sz="900" b="1" kern="1200" dirty="0" smtClean="0">
                          <a:solidFill>
                            <a:schemeClr val="tx1"/>
                          </a:solidFill>
                          <a:effectLst/>
                          <a:latin typeface="+mn-lt"/>
                          <a:ea typeface="+mn-ea"/>
                          <a:cs typeface="+mn-cs"/>
                        </a:rPr>
                        <a:t>İdari odalar durumu :</a:t>
                      </a:r>
                      <a:endParaRPr lang="tr-TR" sz="900" kern="1200" dirty="0" smtClean="0">
                        <a:solidFill>
                          <a:schemeClr val="tx1"/>
                        </a:solidFill>
                        <a:effectLst/>
                        <a:latin typeface="+mn-lt"/>
                        <a:ea typeface="+mn-ea"/>
                        <a:cs typeface="+mn-cs"/>
                      </a:endParaRPr>
                    </a:p>
                    <a:p>
                      <a:r>
                        <a:rPr lang="tr-TR" sz="900" kern="1200" dirty="0" smtClean="0">
                          <a:solidFill>
                            <a:schemeClr val="tx1"/>
                          </a:solidFill>
                          <a:effectLst/>
                          <a:latin typeface="+mn-lt"/>
                          <a:ea typeface="+mn-ea"/>
                          <a:cs typeface="+mn-cs"/>
                        </a:rPr>
                        <a:t>1  müdür odası</a:t>
                      </a:r>
                    </a:p>
                    <a:p>
                      <a:r>
                        <a:rPr lang="tr-TR" sz="900" kern="1200" dirty="0" smtClean="0">
                          <a:solidFill>
                            <a:schemeClr val="tx1"/>
                          </a:solidFill>
                          <a:effectLst/>
                          <a:latin typeface="+mn-lt"/>
                          <a:ea typeface="+mn-ea"/>
                          <a:cs typeface="+mn-cs"/>
                        </a:rPr>
                        <a:t>2 müdür yardımcısı odası</a:t>
                      </a:r>
                    </a:p>
                    <a:p>
                      <a:r>
                        <a:rPr lang="tr-TR" sz="900" kern="1200" dirty="0" smtClean="0">
                          <a:solidFill>
                            <a:schemeClr val="tx1"/>
                          </a:solidFill>
                          <a:effectLst/>
                          <a:latin typeface="+mn-lt"/>
                          <a:ea typeface="+mn-ea"/>
                          <a:cs typeface="+mn-cs"/>
                        </a:rPr>
                        <a:t>1</a:t>
                      </a:r>
                      <a:r>
                        <a:rPr lang="tr-TR" sz="900" kern="1200" baseline="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memur odası</a:t>
                      </a:r>
                    </a:p>
                    <a:p>
                      <a:r>
                        <a:rPr lang="tr-TR" sz="900" kern="1200" dirty="0" smtClean="0">
                          <a:solidFill>
                            <a:schemeClr val="tx1"/>
                          </a:solidFill>
                          <a:effectLst/>
                          <a:latin typeface="+mn-lt"/>
                          <a:ea typeface="+mn-ea"/>
                          <a:cs typeface="+mn-cs"/>
                        </a:rPr>
                        <a:t>2 rehberlik Servisi</a:t>
                      </a:r>
                      <a:r>
                        <a:rPr lang="tr-TR" sz="900" kern="1200" baseline="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odası</a:t>
                      </a:r>
                    </a:p>
                    <a:p>
                      <a:r>
                        <a:rPr lang="tr-TR" sz="900" kern="1200" dirty="0" smtClean="0">
                          <a:solidFill>
                            <a:schemeClr val="tx1"/>
                          </a:solidFill>
                          <a:effectLst/>
                          <a:latin typeface="+mn-lt"/>
                          <a:ea typeface="+mn-ea"/>
                          <a:cs typeface="+mn-cs"/>
                        </a:rPr>
                        <a:t>1 adet revir</a:t>
                      </a:r>
                      <a:endParaRPr lang="tr-TR" sz="900" kern="1200" dirty="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graphicFrame>
        <p:nvGraphicFramePr>
          <p:cNvPr id="11" name="10 Tablo"/>
          <p:cNvGraphicFramePr>
            <a:graphicFrameLocks noGrp="1"/>
          </p:cNvGraphicFramePr>
          <p:nvPr>
            <p:extLst>
              <p:ext uri="{D42A27DB-BD31-4B8C-83A1-F6EECF244321}">
                <p14:modId xmlns="" xmlns:p14="http://schemas.microsoft.com/office/powerpoint/2010/main" val="3223212753"/>
              </p:ext>
            </p:extLst>
          </p:nvPr>
        </p:nvGraphicFramePr>
        <p:xfrm>
          <a:off x="4788024" y="1484784"/>
          <a:ext cx="3600400" cy="3295650"/>
        </p:xfrm>
        <a:graphic>
          <a:graphicData uri="http://schemas.openxmlformats.org/drawingml/2006/table">
            <a:tbl>
              <a:tblPr/>
              <a:tblGrid>
                <a:gridCol w="3600400"/>
              </a:tblGrid>
              <a:tr h="3295650">
                <a:tc>
                  <a:txBody>
                    <a:bodyPr/>
                    <a:lstStyle/>
                    <a:p>
                      <a:r>
                        <a:rPr lang="tr-TR" sz="1600" kern="1200" baseline="0" dirty="0" smtClean="0">
                          <a:solidFill>
                            <a:schemeClr val="tx1"/>
                          </a:solidFill>
                          <a:latin typeface="+mn-lt"/>
                          <a:ea typeface="+mn-ea"/>
                          <a:cs typeface="+mn-cs"/>
                        </a:rPr>
                        <a:t>2021-2022 EĞİTİM-ÖĞRETİM YILI</a:t>
                      </a:r>
                    </a:p>
                    <a:p>
                      <a:r>
                        <a:rPr lang="tr-TR" sz="900" b="1" kern="1200" dirty="0" smtClean="0">
                          <a:solidFill>
                            <a:schemeClr val="tx1"/>
                          </a:solidFill>
                          <a:effectLst/>
                          <a:latin typeface="+mn-lt"/>
                          <a:ea typeface="+mn-ea"/>
                          <a:cs typeface="+mn-cs"/>
                        </a:rPr>
                        <a:t>Bina Özellikleri	:</a:t>
                      </a:r>
                      <a:r>
                        <a:rPr lang="tr-TR" sz="900" kern="1200" dirty="0" smtClean="0">
                          <a:solidFill>
                            <a:schemeClr val="tx1"/>
                          </a:solidFill>
                          <a:effectLst/>
                          <a:latin typeface="+mn-lt"/>
                          <a:ea typeface="+mn-ea"/>
                          <a:cs typeface="+mn-cs"/>
                        </a:rPr>
                        <a:t> Okulumuz tek binadan meydana gelmiştir. Okul suyu şehir şebekesine bağlıdır. Pis su atıkları şehir kanalizasyonu sistemine bağlıdır. Okulun alanı toplam 7000 m2’dir.</a:t>
                      </a:r>
                    </a:p>
                    <a:p>
                      <a:r>
                        <a:rPr lang="tr-TR" sz="900" b="1" kern="1200" dirty="0" smtClean="0">
                          <a:solidFill>
                            <a:schemeClr val="tx1"/>
                          </a:solidFill>
                          <a:effectLst/>
                          <a:latin typeface="+mn-lt"/>
                          <a:ea typeface="+mn-ea"/>
                          <a:cs typeface="+mn-cs"/>
                        </a:rPr>
                        <a:t> Derslik Durumu	:  </a:t>
                      </a:r>
                      <a:r>
                        <a:rPr lang="tr-TR" sz="900" kern="1200" dirty="0" smtClean="0">
                          <a:solidFill>
                            <a:schemeClr val="tx1"/>
                          </a:solidFill>
                          <a:effectLst/>
                          <a:latin typeface="+mn-lt"/>
                          <a:ea typeface="+mn-ea"/>
                          <a:cs typeface="+mn-cs"/>
                        </a:rPr>
                        <a:t>34’er   kişilik   21   adet   derslik mevcuttur. </a:t>
                      </a:r>
                    </a:p>
                    <a:p>
                      <a:r>
                        <a:rPr lang="tr-TR" sz="900" b="1" kern="1200" dirty="0" smtClean="0">
                          <a:solidFill>
                            <a:schemeClr val="tx1"/>
                          </a:solidFill>
                          <a:effectLst/>
                          <a:latin typeface="+mn-lt"/>
                          <a:ea typeface="+mn-ea"/>
                          <a:cs typeface="+mn-cs"/>
                        </a:rPr>
                        <a:t>l)Bilgisayar Laboratuarı: </a:t>
                      </a:r>
                      <a:r>
                        <a:rPr lang="tr-TR" sz="900" kern="1200" dirty="0" smtClean="0">
                          <a:solidFill>
                            <a:schemeClr val="tx1"/>
                          </a:solidFill>
                          <a:effectLst/>
                          <a:latin typeface="+mn-lt"/>
                          <a:ea typeface="+mn-ea"/>
                          <a:cs typeface="+mn-cs"/>
                        </a:rPr>
                        <a:t>1</a:t>
                      </a:r>
                    </a:p>
                    <a:p>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2)Fizik </a:t>
                      </a:r>
                      <a:r>
                        <a:rPr lang="tr-TR" sz="900" b="1" kern="1200" dirty="0" err="1" smtClean="0">
                          <a:solidFill>
                            <a:schemeClr val="tx1"/>
                          </a:solidFill>
                          <a:effectLst/>
                          <a:latin typeface="+mn-lt"/>
                          <a:ea typeface="+mn-ea"/>
                          <a:cs typeface="+mn-cs"/>
                        </a:rPr>
                        <a:t>laboratuvarı</a:t>
                      </a:r>
                      <a:r>
                        <a:rPr lang="tr-TR" sz="900" b="1" kern="120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1</a:t>
                      </a:r>
                    </a:p>
                    <a:p>
                      <a:r>
                        <a:rPr lang="tr-TR" sz="900" b="1" kern="1200" dirty="0" smtClean="0">
                          <a:solidFill>
                            <a:schemeClr val="tx1"/>
                          </a:solidFill>
                          <a:effectLst/>
                          <a:latin typeface="+mn-lt"/>
                          <a:ea typeface="+mn-ea"/>
                          <a:cs typeface="+mn-cs"/>
                        </a:rPr>
                        <a:t>3)Kimya </a:t>
                      </a:r>
                      <a:r>
                        <a:rPr lang="tr-TR" sz="900" b="1" kern="1200" dirty="0" err="1" smtClean="0">
                          <a:solidFill>
                            <a:schemeClr val="tx1"/>
                          </a:solidFill>
                          <a:effectLst/>
                          <a:latin typeface="+mn-lt"/>
                          <a:ea typeface="+mn-ea"/>
                          <a:cs typeface="+mn-cs"/>
                        </a:rPr>
                        <a:t>Laboratuvarı</a:t>
                      </a:r>
                      <a:r>
                        <a:rPr lang="tr-TR" sz="900" b="1" kern="120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1.</a:t>
                      </a:r>
                    </a:p>
                    <a:p>
                      <a:r>
                        <a:rPr lang="tr-TR" sz="900" b="1" kern="1200" dirty="0" smtClean="0">
                          <a:solidFill>
                            <a:schemeClr val="tx1"/>
                          </a:solidFill>
                          <a:effectLst/>
                          <a:latin typeface="+mn-lt"/>
                          <a:ea typeface="+mn-ea"/>
                          <a:cs typeface="+mn-cs"/>
                        </a:rPr>
                        <a:t> 5)Bilim ve Teknoloji Odası: </a:t>
                      </a:r>
                      <a:r>
                        <a:rPr lang="tr-TR" sz="900" kern="1200" dirty="0" smtClean="0">
                          <a:solidFill>
                            <a:schemeClr val="tx1"/>
                          </a:solidFill>
                          <a:effectLst/>
                          <a:latin typeface="+mn-lt"/>
                          <a:ea typeface="+mn-ea"/>
                          <a:cs typeface="+mn-cs"/>
                        </a:rPr>
                        <a:t>1</a:t>
                      </a:r>
                    </a:p>
                    <a:p>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Kütüphane: 0</a:t>
                      </a:r>
                      <a:endParaRPr lang="tr-TR" sz="900" kern="1200" dirty="0" smtClean="0">
                        <a:solidFill>
                          <a:schemeClr val="tx1"/>
                        </a:solidFill>
                        <a:effectLst/>
                        <a:latin typeface="+mn-lt"/>
                        <a:ea typeface="+mn-ea"/>
                        <a:cs typeface="+mn-cs"/>
                      </a:endParaRPr>
                    </a:p>
                    <a:p>
                      <a:r>
                        <a:rPr lang="tr-TR" sz="900" b="1" kern="1200" dirty="0" smtClean="0">
                          <a:solidFill>
                            <a:schemeClr val="tx1"/>
                          </a:solidFill>
                          <a:effectLst/>
                          <a:latin typeface="+mn-lt"/>
                          <a:ea typeface="+mn-ea"/>
                          <a:cs typeface="+mn-cs"/>
                        </a:rPr>
                        <a:t>Spor Salonu: </a:t>
                      </a:r>
                      <a:r>
                        <a:rPr lang="tr-TR" sz="900" b="0" kern="1200" dirty="0" smtClean="0">
                          <a:solidFill>
                            <a:schemeClr val="tx1"/>
                          </a:solidFill>
                          <a:effectLst/>
                          <a:latin typeface="+mn-lt"/>
                          <a:ea typeface="+mn-ea"/>
                          <a:cs typeface="+mn-cs"/>
                        </a:rPr>
                        <a:t>0</a:t>
                      </a:r>
                      <a:endParaRPr lang="tr-TR" sz="900" kern="1200" dirty="0" smtClean="0">
                        <a:solidFill>
                          <a:schemeClr val="tx1"/>
                        </a:solidFill>
                        <a:effectLst/>
                        <a:latin typeface="+mn-lt"/>
                        <a:ea typeface="+mn-ea"/>
                        <a:cs typeface="+mn-cs"/>
                      </a:endParaRPr>
                    </a:p>
                    <a:p>
                      <a:r>
                        <a:rPr lang="tr-TR" sz="900" b="1" kern="1200" dirty="0" smtClean="0">
                          <a:solidFill>
                            <a:schemeClr val="tx1"/>
                          </a:solidFill>
                          <a:effectLst/>
                          <a:latin typeface="+mn-lt"/>
                          <a:ea typeface="+mn-ea"/>
                          <a:cs typeface="+mn-cs"/>
                        </a:rPr>
                        <a:t>Depo, Ambar ve Arşiv Durumu</a:t>
                      </a:r>
                      <a:r>
                        <a:rPr lang="tr-TR" sz="900" kern="1200" dirty="0" smtClean="0">
                          <a:solidFill>
                            <a:schemeClr val="tx1"/>
                          </a:solidFill>
                          <a:effectLst/>
                          <a:latin typeface="+mn-lt"/>
                          <a:ea typeface="+mn-ea"/>
                          <a:cs typeface="+mn-cs"/>
                        </a:rPr>
                        <a:t>  </a:t>
                      </a:r>
                      <a:r>
                        <a:rPr lang="tr-TR" sz="900" b="1" kern="1200" dirty="0" smtClean="0">
                          <a:solidFill>
                            <a:schemeClr val="tx1"/>
                          </a:solidFill>
                          <a:effectLst/>
                          <a:latin typeface="+mn-lt"/>
                          <a:ea typeface="+mn-ea"/>
                          <a:cs typeface="+mn-cs"/>
                        </a:rPr>
                        <a:t>:</a:t>
                      </a:r>
                      <a:r>
                        <a:rPr lang="tr-TR" sz="900" kern="1200" dirty="0" smtClean="0">
                          <a:solidFill>
                            <a:schemeClr val="tx1"/>
                          </a:solidFill>
                          <a:effectLst/>
                          <a:latin typeface="+mn-lt"/>
                          <a:ea typeface="+mn-ea"/>
                          <a:cs typeface="+mn-cs"/>
                        </a:rPr>
                        <a:t>1 adet genel depo,  l adet genel arşiv odası </a:t>
                      </a:r>
                    </a:p>
                    <a:p>
                      <a:r>
                        <a:rPr lang="tr-TR" sz="900" b="1" kern="1200" dirty="0" smtClean="0">
                          <a:solidFill>
                            <a:schemeClr val="tx1"/>
                          </a:solidFill>
                          <a:effectLst/>
                          <a:latin typeface="+mn-lt"/>
                          <a:ea typeface="+mn-ea"/>
                          <a:cs typeface="+mn-cs"/>
                        </a:rPr>
                        <a:t>Kantin</a:t>
                      </a:r>
                      <a:r>
                        <a:rPr lang="tr-TR" sz="900" kern="1200" baseline="0" dirty="0" smtClean="0">
                          <a:solidFill>
                            <a:schemeClr val="tx1"/>
                          </a:solidFill>
                          <a:effectLst/>
                          <a:latin typeface="+mn-lt"/>
                          <a:ea typeface="+mn-ea"/>
                          <a:cs typeface="+mn-cs"/>
                        </a:rPr>
                        <a:t>: 1</a:t>
                      </a:r>
                      <a:endParaRPr lang="tr-TR" sz="900" kern="1200" dirty="0" smtClean="0">
                        <a:solidFill>
                          <a:schemeClr val="tx1"/>
                        </a:solidFill>
                        <a:effectLst/>
                        <a:latin typeface="+mn-lt"/>
                        <a:ea typeface="+mn-ea"/>
                        <a:cs typeface="+mn-cs"/>
                      </a:endParaRPr>
                    </a:p>
                    <a:p>
                      <a:r>
                        <a:rPr lang="tr-TR" sz="900" b="1" kern="1200" dirty="0" smtClean="0">
                          <a:solidFill>
                            <a:schemeClr val="tx1"/>
                          </a:solidFill>
                          <a:effectLst/>
                          <a:latin typeface="+mn-lt"/>
                          <a:ea typeface="+mn-ea"/>
                          <a:cs typeface="+mn-cs"/>
                        </a:rPr>
                        <a:t>İdari odalar durumu :</a:t>
                      </a:r>
                      <a:endParaRPr lang="tr-TR" sz="900" kern="1200" dirty="0" smtClean="0">
                        <a:solidFill>
                          <a:schemeClr val="tx1"/>
                        </a:solidFill>
                        <a:effectLst/>
                        <a:latin typeface="+mn-lt"/>
                        <a:ea typeface="+mn-ea"/>
                        <a:cs typeface="+mn-cs"/>
                      </a:endParaRPr>
                    </a:p>
                    <a:p>
                      <a:r>
                        <a:rPr lang="tr-TR" sz="900" kern="1200" dirty="0" smtClean="0">
                          <a:solidFill>
                            <a:schemeClr val="tx1"/>
                          </a:solidFill>
                          <a:effectLst/>
                          <a:latin typeface="+mn-lt"/>
                          <a:ea typeface="+mn-ea"/>
                          <a:cs typeface="+mn-cs"/>
                        </a:rPr>
                        <a:t>1  müdür odası</a:t>
                      </a:r>
                    </a:p>
                    <a:p>
                      <a:r>
                        <a:rPr lang="tr-TR" sz="900" kern="1200" dirty="0" smtClean="0">
                          <a:solidFill>
                            <a:schemeClr val="tx1"/>
                          </a:solidFill>
                          <a:effectLst/>
                          <a:latin typeface="+mn-lt"/>
                          <a:ea typeface="+mn-ea"/>
                          <a:cs typeface="+mn-cs"/>
                        </a:rPr>
                        <a:t>2 müdür yardımcısı odası</a:t>
                      </a:r>
                    </a:p>
                    <a:p>
                      <a:r>
                        <a:rPr lang="tr-TR" sz="900" kern="1200" dirty="0" smtClean="0">
                          <a:solidFill>
                            <a:schemeClr val="tx1"/>
                          </a:solidFill>
                          <a:effectLst/>
                          <a:latin typeface="+mn-lt"/>
                          <a:ea typeface="+mn-ea"/>
                          <a:cs typeface="+mn-cs"/>
                        </a:rPr>
                        <a:t>1</a:t>
                      </a:r>
                      <a:r>
                        <a:rPr lang="tr-TR" sz="900" kern="1200" baseline="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memur odası</a:t>
                      </a:r>
                    </a:p>
                    <a:p>
                      <a:r>
                        <a:rPr lang="tr-TR" sz="900" kern="1200" dirty="0" smtClean="0">
                          <a:solidFill>
                            <a:schemeClr val="tx1"/>
                          </a:solidFill>
                          <a:effectLst/>
                          <a:latin typeface="+mn-lt"/>
                          <a:ea typeface="+mn-ea"/>
                          <a:cs typeface="+mn-cs"/>
                        </a:rPr>
                        <a:t>2 rehberlik Servisi</a:t>
                      </a:r>
                      <a:r>
                        <a:rPr lang="tr-TR" sz="900" kern="1200" baseline="0" dirty="0" smtClean="0">
                          <a:solidFill>
                            <a:schemeClr val="tx1"/>
                          </a:solidFill>
                          <a:effectLst/>
                          <a:latin typeface="+mn-lt"/>
                          <a:ea typeface="+mn-ea"/>
                          <a:cs typeface="+mn-cs"/>
                        </a:rPr>
                        <a:t> </a:t>
                      </a:r>
                      <a:r>
                        <a:rPr lang="tr-TR" sz="900" kern="1200" dirty="0" smtClean="0">
                          <a:solidFill>
                            <a:schemeClr val="tx1"/>
                          </a:solidFill>
                          <a:effectLst/>
                          <a:latin typeface="+mn-lt"/>
                          <a:ea typeface="+mn-ea"/>
                          <a:cs typeface="+mn-cs"/>
                        </a:rPr>
                        <a:t>odası</a:t>
                      </a:r>
                    </a:p>
                    <a:p>
                      <a:r>
                        <a:rPr lang="tr-TR" sz="900" kern="1200" dirty="0" smtClean="0">
                          <a:solidFill>
                            <a:schemeClr val="tx1"/>
                          </a:solidFill>
                          <a:effectLst/>
                          <a:latin typeface="+mn-lt"/>
                          <a:ea typeface="+mn-ea"/>
                          <a:cs typeface="+mn-cs"/>
                        </a:rPr>
                        <a:t>1 adet revir</a:t>
                      </a:r>
                    </a:p>
                    <a:p>
                      <a:endParaRPr lang="tr-TR" sz="900" kern="1200" dirty="0" smtClean="0">
                        <a:solidFill>
                          <a:schemeClr val="tx1"/>
                        </a:solidFill>
                        <a:effectLst/>
                        <a:latin typeface="+mn-lt"/>
                        <a:ea typeface="+mn-ea"/>
                        <a:cs typeface="+mn-cs"/>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cxnSp>
        <p:nvCxnSpPr>
          <p:cNvPr id="18" name="17 Düz Bağlayıcı"/>
          <p:cNvCxnSpPr/>
          <p:nvPr/>
        </p:nvCxnSpPr>
        <p:spPr>
          <a:xfrm>
            <a:off x="1187624" y="1772816"/>
            <a:ext cx="72008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up 10"/>
          <p:cNvGrpSpPr/>
          <p:nvPr/>
        </p:nvGrpSpPr>
        <p:grpSpPr>
          <a:xfrm>
            <a:off x="-26127" y="-11962"/>
            <a:ext cx="9185936" cy="866437"/>
            <a:chOff x="0" y="3994375"/>
            <a:chExt cx="6858000" cy="1155249"/>
          </a:xfrm>
        </p:grpSpPr>
        <p:pic>
          <p:nvPicPr>
            <p:cNvPr id="12" name="Resim 1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3" name="Metin kutusu 12"/>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9" name="Dikdörtgen 8"/>
          <p:cNvSpPr/>
          <p:nvPr/>
        </p:nvSpPr>
        <p:spPr>
          <a:xfrm>
            <a:off x="731574" y="859133"/>
            <a:ext cx="7392821" cy="307777"/>
          </a:xfrm>
          <a:prstGeom prst="rect">
            <a:avLst/>
          </a:prstGeom>
        </p:spPr>
        <p:txBody>
          <a:bodyPr wrap="square">
            <a:spAutoFit/>
          </a:bodyPr>
          <a:lstStyle/>
          <a:p>
            <a:pPr algn="ctr"/>
            <a:r>
              <a:rPr lang="tr-TR" sz="1400" b="1" dirty="0" smtClean="0">
                <a:solidFill>
                  <a:prstClr val="black"/>
                </a:solidFill>
                <a:latin typeface="Cambria" pitchFamily="18" charset="0"/>
              </a:rPr>
              <a:t>EYÜP AYGAR ANADOLU LİSESİ’NDE BULUNAN ÖĞRENCİ BİLGİLERİ</a:t>
            </a:r>
            <a:endParaRPr lang="tr-TR" sz="1400" b="1" dirty="0">
              <a:solidFill>
                <a:prstClr val="black"/>
              </a:solidFill>
              <a:latin typeface="Cambria" pitchFamily="18" charset="0"/>
            </a:endParaRPr>
          </a:p>
        </p:txBody>
      </p:sp>
      <p:graphicFrame>
        <p:nvGraphicFramePr>
          <p:cNvPr id="3" name="Tablo 2"/>
          <p:cNvGraphicFramePr>
            <a:graphicFrameLocks noGrp="1"/>
          </p:cNvGraphicFramePr>
          <p:nvPr>
            <p:extLst>
              <p:ext uri="{D42A27DB-BD31-4B8C-83A1-F6EECF244321}">
                <p14:modId xmlns="" xmlns:p14="http://schemas.microsoft.com/office/powerpoint/2010/main" val="3619818050"/>
              </p:ext>
            </p:extLst>
          </p:nvPr>
        </p:nvGraphicFramePr>
        <p:xfrm>
          <a:off x="467548" y="1628800"/>
          <a:ext cx="8424925" cy="4083586"/>
        </p:xfrm>
        <a:graphic>
          <a:graphicData uri="http://schemas.openxmlformats.org/drawingml/2006/table">
            <a:tbl>
              <a:tblPr firstRow="1" firstCol="1" bandRow="1"/>
              <a:tblGrid>
                <a:gridCol w="962952"/>
                <a:gridCol w="288886"/>
                <a:gridCol w="288886"/>
                <a:gridCol w="288886"/>
                <a:gridCol w="288886"/>
                <a:gridCol w="288886"/>
                <a:gridCol w="288886"/>
                <a:gridCol w="288886"/>
                <a:gridCol w="288886"/>
                <a:gridCol w="385180"/>
                <a:gridCol w="288886"/>
                <a:gridCol w="385180"/>
                <a:gridCol w="385180"/>
                <a:gridCol w="288886"/>
                <a:gridCol w="288886"/>
                <a:gridCol w="288886"/>
                <a:gridCol w="288886"/>
                <a:gridCol w="288886"/>
                <a:gridCol w="288886"/>
                <a:gridCol w="288886"/>
                <a:gridCol w="288886"/>
                <a:gridCol w="385180"/>
                <a:gridCol w="385180"/>
                <a:gridCol w="288886"/>
                <a:gridCol w="336125"/>
              </a:tblGrid>
              <a:tr h="228564">
                <a:tc gridSpan="23">
                  <a:txBody>
                    <a:bodyPr/>
                    <a:lstStyle/>
                    <a:p>
                      <a:pPr marL="180975" lvl="0" indent="0" algn="l">
                        <a:lnSpc>
                          <a:spcPct val="115000"/>
                        </a:lnSpc>
                        <a:spcAft>
                          <a:spcPts val="0"/>
                        </a:spcAft>
                        <a:buSzPts val="1200"/>
                        <a:buFont typeface="Calibri"/>
                        <a:buNone/>
                      </a:pPr>
                      <a:r>
                        <a:rPr lang="tr-TR" sz="900" b="1" dirty="0" smtClean="0">
                          <a:solidFill>
                            <a:srgbClr val="FFFFFF"/>
                          </a:solidFill>
                          <a:effectLst/>
                          <a:latin typeface="Calibri"/>
                          <a:ea typeface="Calibri"/>
                          <a:cs typeface="Calibri"/>
                        </a:rPr>
                        <a:t>A.</a:t>
                      </a:r>
                      <a:r>
                        <a:rPr lang="tr-TR" sz="900" b="1" baseline="0" dirty="0" smtClean="0">
                          <a:solidFill>
                            <a:srgbClr val="FFFFFF"/>
                          </a:solidFill>
                          <a:effectLst/>
                          <a:latin typeface="Calibri"/>
                          <a:ea typeface="Calibri"/>
                          <a:cs typeface="Calibri"/>
                        </a:rPr>
                        <a:t> ÖĞRENCİ BİLGİLERİ (OKUL ÖNCESİ-İLKOKUL- ORTAOKUL-LİSE İÇİN DÜZENLEYİNİZ)</a:t>
                      </a: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hMerge="1">
                  <a:txBody>
                    <a:bodyPr/>
                    <a:lstStyle/>
                    <a:p>
                      <a:endParaRPr lang="tr-TR"/>
                    </a:p>
                  </a:txBody>
                  <a:tcPr/>
                </a:tc>
                <a:tc hMerge="1">
                  <a:txBody>
                    <a:bodyPr/>
                    <a:lstStyle/>
                    <a:p>
                      <a:endParaRPr lang="tr-TR"/>
                    </a:p>
                  </a:txBody>
                  <a:tcPr/>
                </a:tc>
                <a:tc hMerge="1">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c>
                  <a:txBody>
                    <a:bodyPr/>
                    <a:lstStyle/>
                    <a:p>
                      <a:pPr marL="180975" lvl="0" indent="0" algn="l">
                        <a:lnSpc>
                          <a:spcPct val="115000"/>
                        </a:lnSpc>
                        <a:spcAft>
                          <a:spcPts val="0"/>
                        </a:spcAft>
                        <a:buSzPts val="1200"/>
                        <a:buFont typeface="Calibri"/>
                        <a:buNone/>
                      </a:pPr>
                      <a:endParaRPr lang="tr-TR" sz="900" dirty="0">
                        <a:effectLst/>
                        <a:latin typeface="Calibri"/>
                        <a:ea typeface="Calibri"/>
                        <a:cs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7BA0C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4F81BD"/>
                    </a:solidFill>
                  </a:tcPr>
                </a:tc>
              </a:tr>
              <a:tr h="233434">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2016-2017</a:t>
                      </a:r>
                      <a:r>
                        <a:rPr lang="tr-TR" sz="900" baseline="0" dirty="0" smtClean="0">
                          <a:effectLst/>
                          <a:latin typeface="Times New Roman"/>
                          <a:ea typeface="Times New Roman"/>
                        </a:rPr>
                        <a:t> EĞİTİM- ÖĞRETİM YILI</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endParaRPr lang="tr-TR" dirty="0"/>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2017-2018</a:t>
                      </a:r>
                      <a:r>
                        <a:rPr lang="tr-TR" sz="900" baseline="0" dirty="0" smtClean="0">
                          <a:effectLst/>
                          <a:latin typeface="Times New Roman"/>
                          <a:ea typeface="Times New Roman"/>
                        </a:rPr>
                        <a:t> EĞİTİM- ÖĞRETİM YILI</a:t>
                      </a: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171749">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9.SINIF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tr-TR" dirty="0"/>
                    </a:p>
                  </a:txBody>
                  <a:tcPr marL="57068" marR="57068" marT="0" marB="0" anchor="ct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9.SINIF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71749">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479293">
                <a:tc>
                  <a:txBody>
                    <a:bodyPr/>
                    <a:lstStyle/>
                    <a:p>
                      <a:pPr algn="ctr">
                        <a:spcAft>
                          <a:spcPts val="0"/>
                        </a:spcAft>
                      </a:pPr>
                      <a:r>
                        <a:rPr lang="tr-TR" sz="900" b="0" dirty="0" smtClean="0">
                          <a:effectLst/>
                          <a:latin typeface="Times New Roman"/>
                          <a:ea typeface="Times New Roman"/>
                        </a:rPr>
                        <a:t>ÖĞRENCİ SAYISI</a:t>
                      </a: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88</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82</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170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90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170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100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98</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198</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63</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64</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127</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90</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80</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170</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95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174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87</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77</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164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71</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86</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157</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19528">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267321">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2018-2019</a:t>
                      </a:r>
                      <a:r>
                        <a:rPr lang="tr-TR" sz="900" baseline="0" dirty="0" smtClean="0">
                          <a:effectLst/>
                          <a:latin typeface="Times New Roman"/>
                          <a:ea typeface="Times New Roman"/>
                        </a:rPr>
                        <a:t> EĞİTİM- ÖĞRETİM YILI</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2019-2020</a:t>
                      </a:r>
                      <a:r>
                        <a:rPr lang="tr-TR" sz="900" baseline="0" dirty="0" smtClean="0">
                          <a:effectLst/>
                          <a:latin typeface="Times New Roman"/>
                          <a:ea typeface="Times New Roman"/>
                        </a:rPr>
                        <a:t> EĞİTİM- ÖĞRETİM YILI</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07315">
                <a:tc>
                  <a:txBody>
                    <a:bodyPr/>
                    <a:lstStyle/>
                    <a:p>
                      <a:pPr algn="ctr">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9.SINIF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9. Sınıf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173539">
                <a:tc>
                  <a:txBody>
                    <a:bodyPr/>
                    <a:lstStyle/>
                    <a:p>
                      <a:pPr algn="l">
                        <a:spcAft>
                          <a:spcPts val="0"/>
                        </a:spcAft>
                      </a:pPr>
                      <a:endParaRPr lang="tr-TR" sz="900" b="0" dirty="0">
                        <a:effectLst/>
                        <a:latin typeface="Times New Roman"/>
                        <a:ea typeface="Times New Roman"/>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3195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kern="1200" dirty="0" smtClean="0">
                          <a:solidFill>
                            <a:schemeClr val="tx1"/>
                          </a:solidFill>
                          <a:effectLst/>
                          <a:latin typeface="Times New Roman"/>
                          <a:ea typeface="Times New Roman"/>
                          <a:cs typeface="+mn-cs"/>
                        </a:rPr>
                        <a:t>ÖĞRENCİ       SAYISI</a:t>
                      </a:r>
                    </a:p>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148</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111</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259</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86</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82</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168</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84</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66</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150</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51</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35</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86</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108</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193</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153</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106</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259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76</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64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140</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49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36</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319528">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c>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2"/>
                    </a:solidFill>
                  </a:tcPr>
                </a:tc>
              </a:tr>
              <a:tr h="245460">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2020-2021</a:t>
                      </a:r>
                      <a:r>
                        <a:rPr lang="tr-TR" sz="900" baseline="0" dirty="0" smtClean="0">
                          <a:effectLst/>
                          <a:latin typeface="Times New Roman"/>
                          <a:ea typeface="Times New Roman"/>
                        </a:rPr>
                        <a:t> EĞİTİM- ÖĞRETİM YILI</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1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effectLst/>
                          <a:latin typeface="Times New Roman"/>
                          <a:ea typeface="Times New Roman"/>
                        </a:rPr>
                        <a:t>2021-2022</a:t>
                      </a:r>
                      <a:r>
                        <a:rPr lang="tr-TR" sz="900" baseline="0" dirty="0" smtClean="0">
                          <a:effectLst/>
                          <a:latin typeface="Times New Roman"/>
                          <a:ea typeface="Times New Roman"/>
                        </a:rPr>
                        <a:t> EĞİTİM- ÖĞRETİM YILI</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211684">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chemeClr val="bg1"/>
                    </a:solidFill>
                  </a:tcPr>
                </a:tc>
                <a:tc gridSpan="3">
                  <a:txBody>
                    <a:bodyPr/>
                    <a:lstStyle/>
                    <a:p>
                      <a:pPr>
                        <a:spcAft>
                          <a:spcPts val="0"/>
                        </a:spcAft>
                      </a:pPr>
                      <a:r>
                        <a:rPr lang="tr-TR" sz="900" dirty="0" smtClean="0">
                          <a:effectLst/>
                          <a:latin typeface="Times New Roman"/>
                          <a:ea typeface="Times New Roman"/>
                        </a:rPr>
                        <a:t>9.SINIF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gridSpan="3">
                  <a:txBody>
                    <a:bodyPr/>
                    <a:lstStyle/>
                    <a:p>
                      <a:pPr>
                        <a:spcAft>
                          <a:spcPts val="0"/>
                        </a:spcAft>
                      </a:pPr>
                      <a:r>
                        <a:rPr lang="tr-TR" sz="900" dirty="0" smtClean="0">
                          <a:effectLst/>
                          <a:latin typeface="Times New Roman"/>
                          <a:ea typeface="Times New Roman"/>
                        </a:rPr>
                        <a:t>9. Sınıf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gridSpan="3">
                  <a:txBody>
                    <a:bodyPr/>
                    <a:lstStyle/>
                    <a:p>
                      <a:pPr>
                        <a:spcAft>
                          <a:spcPts val="0"/>
                        </a:spcAft>
                      </a:pPr>
                      <a:r>
                        <a:rPr lang="tr-TR" sz="900" dirty="0" smtClean="0">
                          <a:effectLst/>
                          <a:latin typeface="Times New Roman"/>
                          <a:ea typeface="Times New Roman"/>
                        </a:rPr>
                        <a:t>10.SINIF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gridSpan="3">
                  <a:txBody>
                    <a:bodyPr/>
                    <a:lstStyle/>
                    <a:p>
                      <a:pPr>
                        <a:spcAft>
                          <a:spcPts val="0"/>
                        </a:spcAft>
                      </a:pPr>
                      <a:r>
                        <a:rPr lang="tr-TR" sz="900" dirty="0" smtClean="0">
                          <a:effectLst/>
                          <a:latin typeface="Times New Roman"/>
                          <a:ea typeface="Times New Roman"/>
                        </a:rPr>
                        <a:t>11.SINIF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gridSpan="3">
                  <a:txBody>
                    <a:bodyPr/>
                    <a:lstStyle/>
                    <a:p>
                      <a:pPr>
                        <a:spcAft>
                          <a:spcPts val="0"/>
                        </a:spcAft>
                      </a:pPr>
                      <a:r>
                        <a:rPr lang="tr-TR" sz="900" dirty="0" smtClean="0">
                          <a:effectLst/>
                          <a:latin typeface="Times New Roman"/>
                          <a:ea typeface="Times New Roman"/>
                        </a:rPr>
                        <a:t>12.SINIF</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endParaRPr lang="tr-TR" dirty="0"/>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hMerge="1">
                  <a:txBody>
                    <a:bodyPr/>
                    <a:lstStyle/>
                    <a:p>
                      <a:pPr>
                        <a:spcAft>
                          <a:spcPts val="0"/>
                        </a:spcAft>
                      </a:pP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r>
              <a:tr h="214314">
                <a:tc>
                  <a:txBody>
                    <a:bodyPr/>
                    <a:lstStyle/>
                    <a:p>
                      <a:pPr marL="0" algn="l" defTabSz="914400" rtl="0" eaLnBrk="1" latinLnBrk="0" hangingPunct="1">
                        <a:spcAft>
                          <a:spcPts val="0"/>
                        </a:spcAft>
                      </a:pP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T</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K</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a:spcAft>
                          <a:spcPts val="0"/>
                        </a:spcAft>
                      </a:pPr>
                      <a:r>
                        <a:rPr lang="tr-TR" sz="900" dirty="0" smtClean="0">
                          <a:effectLst/>
                          <a:latin typeface="Times New Roman"/>
                          <a:ea typeface="Times New Roman"/>
                        </a:rPr>
                        <a:t>E</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K</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E</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T</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chemeClr val="bg1"/>
                    </a:solidFill>
                  </a:tcPr>
                </a:tc>
              </a:tr>
              <a:tr h="42862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900" kern="1200" dirty="0" smtClean="0">
                          <a:solidFill>
                            <a:schemeClr val="tx1"/>
                          </a:solidFill>
                          <a:effectLst/>
                          <a:latin typeface="Times New Roman"/>
                          <a:ea typeface="Times New Roman"/>
                          <a:cs typeface="+mn-cs"/>
                        </a:rPr>
                        <a:t>ÖĞRENCİ       SAYISI</a:t>
                      </a:r>
                    </a:p>
                  </a:txBody>
                  <a:tcPr marL="57068" marR="57068" marT="0" marB="0" anchor="ctr">
                    <a:lnL w="12700" cap="flat" cmpd="sng" algn="ctr">
                      <a:solidFill>
                        <a:srgbClr val="7BA0C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7BA0CD"/>
                      </a:solidFill>
                      <a:prstDash val="solid"/>
                      <a:round/>
                      <a:headEnd type="none" w="med" len="med"/>
                      <a:tailEnd type="none" w="med" len="med"/>
                    </a:lnT>
                    <a:lnB w="12700" cap="flat" cmpd="sng" algn="ctr">
                      <a:solidFill>
                        <a:srgbClr val="7BA0C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137</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67</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204</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109</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83</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192</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131</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105</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236</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79</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63</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marL="0" algn="l" defTabSz="914400" rtl="0" eaLnBrk="1" latinLnBrk="0" hangingPunct="1">
                        <a:spcAft>
                          <a:spcPts val="0"/>
                        </a:spcAft>
                      </a:pPr>
                      <a:r>
                        <a:rPr lang="tr-TR" sz="900" kern="1200" dirty="0" smtClean="0">
                          <a:solidFill>
                            <a:schemeClr val="tx1"/>
                          </a:solidFill>
                          <a:effectLst/>
                          <a:latin typeface="Times New Roman"/>
                          <a:ea typeface="Times New Roman"/>
                          <a:cs typeface="+mn-cs"/>
                        </a:rPr>
                        <a:t>142</a:t>
                      </a:r>
                      <a:endParaRPr lang="tr-TR" sz="900" kern="1200" dirty="0">
                        <a:solidFill>
                          <a:schemeClr val="tx1"/>
                        </a:solidFill>
                        <a:effectLst/>
                        <a:latin typeface="Times New Roman"/>
                        <a:ea typeface="Times New Roman"/>
                        <a:cs typeface="+mn-cs"/>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139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105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244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135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69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204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99</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78</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177</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81</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74</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spcAft>
                          <a:spcPts val="0"/>
                        </a:spcAft>
                      </a:pPr>
                      <a:r>
                        <a:rPr lang="tr-TR" sz="900" dirty="0" smtClean="0">
                          <a:effectLst/>
                          <a:latin typeface="Times New Roman"/>
                          <a:ea typeface="Times New Roman"/>
                        </a:rPr>
                        <a:t>155</a:t>
                      </a:r>
                      <a:endParaRPr lang="tr-TR" sz="900" dirty="0">
                        <a:effectLst/>
                        <a:latin typeface="Times New Roman"/>
                        <a:ea typeface="Times New Roman"/>
                      </a:endParaRPr>
                    </a:p>
                  </a:txBody>
                  <a:tcPr marL="57068" marR="57068" marT="0" marB="0" anchor="ct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bl>
          </a:graphicData>
        </a:graphic>
      </p:graphicFrame>
      <p:sp>
        <p:nvSpPr>
          <p:cNvPr id="8" name="Slayt Numarası Yer Tutucusu 4"/>
          <p:cNvSpPr txBox="1">
            <a:spLocks/>
          </p:cNvSpPr>
          <p:nvPr/>
        </p:nvSpPr>
        <p:spPr>
          <a:xfrm>
            <a:off x="0" y="6412251"/>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prstClr val="white">
                    <a:lumMod val="75000"/>
                  </a:prstClr>
                </a:solidFill>
              </a:rPr>
              <a:t> </a:t>
            </a:r>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300" dirty="0" smtClean="0">
                <a:solidFill>
                  <a:prstClr val="black"/>
                </a:solidFill>
              </a:rPr>
              <a:t>- </a:t>
            </a:r>
            <a:fld id="{9D8F4175-962E-41E7-A50F-4ADF61DA32C9}" type="slidenum">
              <a:rPr lang="tr-TR" smtClean="0">
                <a:solidFill>
                  <a:prstClr val="black"/>
                </a:solidFill>
              </a:rPr>
              <a:pPr algn="l"/>
              <a:t>8</a:t>
            </a:fld>
            <a:r>
              <a:rPr lang="tr-TR" sz="1300" dirty="0" smtClean="0">
                <a:solidFill>
                  <a:prstClr val="black"/>
                </a:solidFill>
              </a:rPr>
              <a:t> -</a:t>
            </a:r>
            <a:endParaRPr lang="tr-TR" sz="1300" dirty="0">
              <a:solidFill>
                <a:prstClr val="black"/>
              </a:solidFill>
            </a:endParaRPr>
          </a:p>
        </p:txBody>
      </p:sp>
    </p:spTree>
    <p:extLst>
      <p:ext uri="{BB962C8B-B14F-4D97-AF65-F5344CB8AC3E}">
        <p14:creationId xmlns="" xmlns:p14="http://schemas.microsoft.com/office/powerpoint/2010/main" val="37397994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 8"/>
          <p:cNvGrpSpPr/>
          <p:nvPr/>
        </p:nvGrpSpPr>
        <p:grpSpPr>
          <a:xfrm>
            <a:off x="-26127" y="-11965"/>
            <a:ext cx="9185936" cy="866437"/>
            <a:chOff x="0" y="3994375"/>
            <a:chExt cx="6858000" cy="1155249"/>
          </a:xfrm>
        </p:grpSpPr>
        <p:pic>
          <p:nvPicPr>
            <p:cNvPr id="10" name="Resim 9"/>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0" y="3994375"/>
              <a:ext cx="6858000" cy="1155249"/>
            </a:xfrm>
            <a:prstGeom prst="rect">
              <a:avLst/>
            </a:prstGeom>
          </p:spPr>
        </p:pic>
        <p:sp>
          <p:nvSpPr>
            <p:cNvPr id="14" name="Metin kutusu 13"/>
            <p:cNvSpPr txBox="1"/>
            <p:nvPr/>
          </p:nvSpPr>
          <p:spPr>
            <a:xfrm>
              <a:off x="188640" y="4105423"/>
              <a:ext cx="1944013" cy="328295"/>
            </a:xfrm>
            <a:prstGeom prst="rect">
              <a:avLst/>
            </a:prstGeom>
            <a:noFill/>
          </p:spPr>
          <p:txBody>
            <a:bodyPr wrap="square" rtlCol="0">
              <a:spAutoFit/>
            </a:bodyPr>
            <a:lstStyle/>
            <a:p>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Mersin Eyüp </a:t>
              </a:r>
              <a:r>
                <a:rPr lang="tr-TR" sz="1000" b="1" dirty="0" err="1"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Aygar</a:t>
              </a:r>
              <a:r>
                <a:rPr lang="tr-TR" sz="1000" b="1" dirty="0" smtClean="0">
                  <a:solidFill>
                    <a:schemeClr val="bg1"/>
                  </a:solidFill>
                  <a:effectLst>
                    <a:outerShdw blurRad="38100" dist="38100" dir="2700000" algn="tl">
                      <a:srgbClr val="000000">
                        <a:alpha val="43137"/>
                      </a:srgbClr>
                    </a:outerShdw>
                  </a:effectLst>
                  <a:latin typeface="Sakkal Majalla" pitchFamily="2" charset="-78"/>
                  <a:cs typeface="Sakkal Majalla" pitchFamily="2" charset="-78"/>
                </a:rPr>
                <a:t> Anadolu Lisesi</a:t>
              </a:r>
              <a:endParaRPr lang="tr-TR" sz="1000" b="1" dirty="0">
                <a:solidFill>
                  <a:schemeClr val="bg1"/>
                </a:solidFill>
                <a:effectLst>
                  <a:outerShdw blurRad="38100" dist="38100" dir="2700000" algn="tl">
                    <a:srgbClr val="000000">
                      <a:alpha val="43137"/>
                    </a:srgbClr>
                  </a:outerShdw>
                </a:effectLst>
                <a:latin typeface="Sakkal Majalla" pitchFamily="2" charset="-78"/>
                <a:cs typeface="Sakkal Majalla" pitchFamily="2" charset="-78"/>
              </a:endParaRPr>
            </a:p>
          </p:txBody>
        </p:sp>
      </p:grpSp>
      <p:sp>
        <p:nvSpPr>
          <p:cNvPr id="8" name="Slayt Numarası Yer Tutucusu 4"/>
          <p:cNvSpPr txBox="1">
            <a:spLocks/>
          </p:cNvSpPr>
          <p:nvPr/>
        </p:nvSpPr>
        <p:spPr>
          <a:xfrm>
            <a:off x="0" y="6412249"/>
            <a:ext cx="91440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tr-TR" dirty="0" smtClean="0">
                <a:solidFill>
                  <a:schemeClr val="bg1">
                    <a:lumMod val="75000"/>
                  </a:schemeClr>
                </a:solidFill>
              </a:rPr>
              <a:t> </a:t>
            </a:r>
            <a:r>
              <a:rPr lang="tr-TR" dirty="0" smtClean="0">
                <a:solidFill>
                  <a:schemeClr val="bg1">
                    <a:lumMod val="75000"/>
                  </a:schemeClr>
                </a:solidFill>
              </a:rPr>
              <a:t>...........  İlçe Milli Eğitim  Brifing  2021-2022 </a:t>
            </a:r>
            <a:r>
              <a:rPr lang="tr-TR" dirty="0" smtClean="0">
                <a:solidFill>
                  <a:schemeClr val="bg1">
                    <a:lumMod val="75000"/>
                  </a:schemeClr>
                </a:solidFill>
              </a:rPr>
              <a:t>	 </a:t>
            </a:r>
            <a:r>
              <a:rPr lang="tr-TR" sz="1100" dirty="0" smtClean="0">
                <a:solidFill>
                  <a:schemeClr val="bg1">
                    <a:lumMod val="75000"/>
                  </a:schemeClr>
                </a:solidFill>
              </a:rPr>
              <a:t>	</a:t>
            </a:r>
            <a:r>
              <a:rPr lang="tr-TR" sz="1100" dirty="0" smtClean="0">
                <a:solidFill>
                  <a:schemeClr val="bg1">
                    <a:lumMod val="75000"/>
                  </a:schemeClr>
                </a:solidFill>
              </a:rPr>
              <a:t>	</a:t>
            </a:r>
            <a:r>
              <a:rPr lang="tr-TR" sz="1300" dirty="0" smtClean="0">
                <a:solidFill>
                  <a:schemeClr val="tx1"/>
                </a:solidFill>
              </a:rPr>
              <a:t>- </a:t>
            </a:r>
            <a:fld id="{9D8F4175-962E-41E7-A50F-4ADF61DA32C9}" type="slidenum">
              <a:rPr lang="tr-TR" smtClean="0">
                <a:solidFill>
                  <a:schemeClr val="tx1"/>
                </a:solidFill>
              </a:rPr>
              <a:pPr algn="l"/>
              <a:t>9</a:t>
            </a:fld>
            <a:r>
              <a:rPr lang="tr-TR" sz="1300" dirty="0" smtClean="0">
                <a:solidFill>
                  <a:schemeClr val="tx1"/>
                </a:solidFill>
              </a:rPr>
              <a:t> -</a:t>
            </a:r>
            <a:endParaRPr lang="tr-TR" sz="1300" dirty="0">
              <a:solidFill>
                <a:schemeClr val="tx1"/>
              </a:solidFill>
            </a:endParaRPr>
          </a:p>
        </p:txBody>
      </p:sp>
      <p:sp>
        <p:nvSpPr>
          <p:cNvPr id="3" name="Başlık 2"/>
          <p:cNvSpPr>
            <a:spLocks noGrp="1"/>
          </p:cNvSpPr>
          <p:nvPr>
            <p:ph type="title"/>
          </p:nvPr>
        </p:nvSpPr>
        <p:spPr>
          <a:xfrm>
            <a:off x="467544" y="692696"/>
            <a:ext cx="8229600" cy="1143000"/>
          </a:xfrm>
        </p:spPr>
        <p:txBody>
          <a:bodyPr>
            <a:normAutofit fontScale="90000"/>
          </a:bodyPr>
          <a:lstStyle/>
          <a:p>
            <a:r>
              <a:rPr lang="tr-TR" dirty="0" smtClean="0"/>
              <a:t>Derslik – Şube- Öğrenci Sayıları</a:t>
            </a:r>
            <a:br>
              <a:rPr lang="tr-TR" dirty="0" smtClean="0"/>
            </a:br>
            <a:endParaRPr lang="tr-TR" dirty="0"/>
          </a:p>
        </p:txBody>
      </p:sp>
      <p:graphicFrame>
        <p:nvGraphicFramePr>
          <p:cNvPr id="4" name="Tablo 3"/>
          <p:cNvGraphicFramePr>
            <a:graphicFrameLocks noGrp="1"/>
          </p:cNvGraphicFramePr>
          <p:nvPr>
            <p:extLst>
              <p:ext uri="{D42A27DB-BD31-4B8C-83A1-F6EECF244321}">
                <p14:modId xmlns="" xmlns:p14="http://schemas.microsoft.com/office/powerpoint/2010/main" val="3278747874"/>
              </p:ext>
            </p:extLst>
          </p:nvPr>
        </p:nvGraphicFramePr>
        <p:xfrm>
          <a:off x="1071538" y="2143116"/>
          <a:ext cx="7000924" cy="2571769"/>
        </p:xfrm>
        <a:graphic>
          <a:graphicData uri="http://schemas.openxmlformats.org/drawingml/2006/table">
            <a:tbl>
              <a:tblPr>
                <a:tableStyleId>{5C22544A-7EE6-4342-B048-85BDC9FD1C3A}</a:tableStyleId>
              </a:tblPr>
              <a:tblGrid>
                <a:gridCol w="1556322"/>
                <a:gridCol w="1011766"/>
                <a:gridCol w="968028"/>
                <a:gridCol w="1066095"/>
                <a:gridCol w="1066095"/>
                <a:gridCol w="1332618"/>
              </a:tblGrid>
              <a:tr h="734791">
                <a:tc>
                  <a:txBody>
                    <a:bodyPr/>
                    <a:lstStyle/>
                    <a:p>
                      <a:pPr algn="ctr">
                        <a:lnSpc>
                          <a:spcPct val="115000"/>
                        </a:lnSpc>
                        <a:spcAft>
                          <a:spcPts val="0"/>
                        </a:spcAft>
                      </a:pP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lnSpc>
                          <a:spcPct val="115000"/>
                        </a:lnSpc>
                        <a:spcAft>
                          <a:spcPts val="0"/>
                        </a:spcAft>
                      </a:pPr>
                      <a:r>
                        <a:rPr lang="tr-TR" sz="1600" b="1" dirty="0" smtClean="0">
                          <a:effectLst/>
                          <a:latin typeface="Times New Roman"/>
                          <a:ea typeface="Times New Roman"/>
                        </a:rPr>
                        <a:t>2021-2022 EĞİTİM ÖĞRETİM YILI</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15000"/>
                        </a:lnSpc>
                        <a:spcAft>
                          <a:spcPts val="0"/>
                        </a:spcAft>
                      </a:pPr>
                      <a:endParaRPr lang="tr-TR" sz="90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34791">
                <a:tc>
                  <a:txBody>
                    <a:bodyPr/>
                    <a:lstStyle/>
                    <a:p>
                      <a:pPr algn="ctr">
                        <a:lnSpc>
                          <a:spcPct val="115000"/>
                        </a:lnSpc>
                        <a:spcAft>
                          <a:spcPts val="0"/>
                        </a:spcAft>
                      </a:pPr>
                      <a:r>
                        <a:rPr lang="tr-TR" sz="1600" b="1" dirty="0">
                          <a:effectLst/>
                        </a:rPr>
                        <a:t>OKULUN ADI</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rPr>
                        <a:t>Derslik Sayısı</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rPr>
                        <a:t>Şube Sayısı</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Times New Roman"/>
                          <a:ea typeface="Times New Roman"/>
                        </a:rPr>
                        <a:t>Öğrenci (Kız)</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Times New Roman"/>
                          <a:ea typeface="Times New Roman"/>
                        </a:rPr>
                        <a:t>Öğrenci (Erkek)</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1" dirty="0" smtClean="0">
                          <a:effectLst/>
                          <a:latin typeface="Times New Roman"/>
                          <a:ea typeface="Times New Roman"/>
                        </a:rPr>
                        <a:t>Öğrenci (Toplam)</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02187">
                <a:tc>
                  <a:txBody>
                    <a:bodyPr/>
                    <a:lstStyle/>
                    <a:p>
                      <a:pPr algn="ctr">
                        <a:lnSpc>
                          <a:spcPct val="115000"/>
                        </a:lnSpc>
                        <a:spcAft>
                          <a:spcPts val="0"/>
                        </a:spcAft>
                      </a:pPr>
                      <a:r>
                        <a:rPr lang="tr-TR" sz="1600" b="1" dirty="0" smtClean="0">
                          <a:effectLst/>
                        </a:rPr>
                        <a:t>EYÜP AYGAR ANADOLU</a:t>
                      </a:r>
                      <a:r>
                        <a:rPr lang="tr-TR" sz="1600" b="1" baseline="0" dirty="0" smtClean="0">
                          <a:effectLst/>
                        </a:rPr>
                        <a:t> LİSESİ</a:t>
                      </a:r>
                      <a:endParaRPr lang="tr-TR" sz="1600" b="1"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0" dirty="0" smtClean="0">
                          <a:effectLst/>
                          <a:latin typeface="Times New Roman"/>
                          <a:ea typeface="Times New Roman"/>
                        </a:rPr>
                        <a:t>16</a:t>
                      </a:r>
                      <a:endParaRPr lang="tr-TR" sz="1600" b="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0" dirty="0" smtClean="0">
                          <a:effectLst/>
                          <a:latin typeface="Times New Roman"/>
                          <a:ea typeface="Times New Roman"/>
                        </a:rPr>
                        <a:t>22</a:t>
                      </a:r>
                      <a:endParaRPr lang="tr-TR" sz="1600" b="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0" dirty="0" smtClean="0">
                          <a:effectLst/>
                          <a:latin typeface="Times New Roman"/>
                          <a:ea typeface="Times New Roman"/>
                        </a:rPr>
                        <a:t>454</a:t>
                      </a:r>
                      <a:endParaRPr lang="tr-TR" sz="1600" b="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0" dirty="0" smtClean="0">
                          <a:effectLst/>
                          <a:latin typeface="Times New Roman"/>
                          <a:ea typeface="Times New Roman"/>
                        </a:rPr>
                        <a:t>326</a:t>
                      </a:r>
                      <a:endParaRPr lang="tr-TR" sz="1600" b="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tr-TR" sz="1600" b="0" dirty="0" smtClean="0">
                          <a:effectLst/>
                          <a:latin typeface="Times New Roman"/>
                          <a:ea typeface="Times New Roman"/>
                        </a:rPr>
                        <a:t>780</a:t>
                      </a:r>
                      <a:endParaRPr lang="tr-TR" sz="1600" b="0" dirty="0">
                        <a:effectLst/>
                        <a:latin typeface="Times New Roman"/>
                        <a:ea typeface="Times New Roman"/>
                      </a:endParaRPr>
                    </a:p>
                  </a:txBody>
                  <a:tcPr marL="59267" marR="5926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18488169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Özel Tasarı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7697</TotalTime>
  <Words>1701</Words>
  <Application>Microsoft Office PowerPoint</Application>
  <PresentationFormat>Ekran Gösterisi (4:3)</PresentationFormat>
  <Paragraphs>789</Paragraphs>
  <Slides>17</Slides>
  <Notes>2</Notes>
  <HiddenSlides>0</HiddenSlides>
  <MMClips>0</MMClips>
  <ScaleCrop>false</ScaleCrop>
  <HeadingPairs>
    <vt:vector size="6" baseType="variant">
      <vt:variant>
        <vt:lpstr>Tema</vt:lpstr>
      </vt:variant>
      <vt:variant>
        <vt:i4>3</vt:i4>
      </vt:variant>
      <vt:variant>
        <vt:lpstr>Katıştırılmış OLE Hizmet Programları</vt:lpstr>
      </vt:variant>
      <vt:variant>
        <vt:i4>1</vt:i4>
      </vt:variant>
      <vt:variant>
        <vt:lpstr>Slayt Başlıkları</vt:lpstr>
      </vt:variant>
      <vt:variant>
        <vt:i4>17</vt:i4>
      </vt:variant>
    </vt:vector>
  </HeadingPairs>
  <TitlesOfParts>
    <vt:vector size="21" baseType="lpstr">
      <vt:lpstr>Ofis Teması</vt:lpstr>
      <vt:lpstr>Özel Tasarım</vt:lpstr>
      <vt:lpstr>Default Design</vt:lpstr>
      <vt:lpstr>Bit Eşlem Resmi</vt:lpstr>
      <vt:lpstr>BRİFİNG</vt:lpstr>
      <vt:lpstr>Okul /Kurum Haritası</vt:lpstr>
      <vt:lpstr>Slayt 3</vt:lpstr>
      <vt:lpstr>Slayt 4</vt:lpstr>
      <vt:lpstr>Slayt 5</vt:lpstr>
      <vt:lpstr>Slayt 6</vt:lpstr>
      <vt:lpstr>Slayt 7</vt:lpstr>
      <vt:lpstr>Slayt 8</vt:lpstr>
      <vt:lpstr>Derslik – Şube- Öğrenci Sayıları </vt:lpstr>
      <vt:lpstr>Derslik, Okul ve Öğretmen Başına Düşen Öğrenci Sayısı</vt:lpstr>
      <vt:lpstr>Derslik İhtiyacı</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Alaaddin DÖNER</dc:creator>
  <cp:lastModifiedBy>Pc</cp:lastModifiedBy>
  <cp:revision>565</cp:revision>
  <cp:lastPrinted>2013-05-10T07:13:09Z</cp:lastPrinted>
  <dcterms:created xsi:type="dcterms:W3CDTF">2010-12-28T08:13:00Z</dcterms:created>
  <dcterms:modified xsi:type="dcterms:W3CDTF">2022-04-14T12:42:21Z</dcterms:modified>
</cp:coreProperties>
</file>